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5"/>
  </p:notesMasterIdLst>
  <p:handoutMasterIdLst>
    <p:handoutMasterId r:id="rId26"/>
  </p:handoutMasterIdLst>
  <p:sldIdLst>
    <p:sldId id="258" r:id="rId5"/>
    <p:sldId id="449" r:id="rId6"/>
    <p:sldId id="268" r:id="rId7"/>
    <p:sldId id="439" r:id="rId8"/>
    <p:sldId id="436" r:id="rId9"/>
    <p:sldId id="445" r:id="rId10"/>
    <p:sldId id="435" r:id="rId11"/>
    <p:sldId id="438" r:id="rId12"/>
    <p:sldId id="273" r:id="rId13"/>
    <p:sldId id="274" r:id="rId14"/>
    <p:sldId id="443" r:id="rId15"/>
    <p:sldId id="448" r:id="rId16"/>
    <p:sldId id="437" r:id="rId17"/>
    <p:sldId id="275" r:id="rId18"/>
    <p:sldId id="276" r:id="rId19"/>
    <p:sldId id="441" r:id="rId20"/>
    <p:sldId id="446" r:id="rId21"/>
    <p:sldId id="447" r:id="rId22"/>
    <p:sldId id="444" r:id="rId23"/>
    <p:sldId id="26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652"/>
    <a:srgbClr val="184652"/>
    <a:srgbClr val="F5F1E7"/>
    <a:srgbClr val="475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22" autoAdjust="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179AA-4A50-4F90-80DA-F8289B511D89}" type="datetimeFigureOut">
              <a:rPr lang="fr-BE" smtClean="0"/>
              <a:t>25-07-25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8E8E4-87F3-420F-8B16-5A2047EAB20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744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556EB-5C46-4556-B6B9-ADE43D09CF46}" type="datetimeFigureOut">
              <a:rPr lang="fr-BE" smtClean="0"/>
              <a:t>25-07-25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F2C25-99DC-4E03-B761-F0DD23C549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831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896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496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828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105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4042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8782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060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695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ATO : 25 N/30F =&gt; 55</a:t>
            </a:r>
          </a:p>
          <a:p>
            <a:r>
              <a:rPr lang="fr-BE" dirty="0"/>
              <a:t>Bach 54 N/38F =&gt; 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19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404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234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173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976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05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F2C25-99DC-4E03-B761-F0DD23C54933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19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68436-61E3-4D76-BA88-7E0BF7E3DF6A}" type="slidenum">
              <a:rPr lang="fr-BE" smtClean="0"/>
              <a:t>‹#›</a:t>
            </a:fld>
            <a:endParaRPr lang="fr-BE" dirty="0"/>
          </a:p>
        </p:txBody>
      </p:sp>
      <p:pic>
        <p:nvPicPr>
          <p:cNvPr id="10" name="Picture 4" descr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" y="427"/>
            <a:ext cx="12190478" cy="68571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6"/>
          <p:cNvSpPr/>
          <p:nvPr userDrawn="1"/>
        </p:nvSpPr>
        <p:spPr>
          <a:xfrm>
            <a:off x="0" y="5286373"/>
            <a:ext cx="220574" cy="519114"/>
          </a:xfrm>
          <a:prstGeom prst="rect">
            <a:avLst/>
          </a:prstGeom>
          <a:solidFill>
            <a:srgbClr val="1A4652"/>
          </a:solidFill>
          <a:ln w="12700">
            <a:miter lim="400000"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extBox 8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52162" y="5092589"/>
            <a:ext cx="11672876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 baseline="0">
                <a:solidFill>
                  <a:srgbClr val="1A4652"/>
                </a:solidFill>
                <a:latin typeface="Palanquin Bold"/>
                <a:ea typeface="Palanquin Bold"/>
                <a:cs typeface="Palanquin Bold"/>
                <a:sym typeface="Palanquin Bold"/>
              </a:defRPr>
            </a:lvl1pPr>
          </a:lstStyle>
          <a:p>
            <a:r>
              <a:rPr lang="fr-BE" dirty="0"/>
              <a:t>Put </a:t>
            </a:r>
            <a:r>
              <a:rPr lang="fr-BE" dirty="0" err="1"/>
              <a:t>title</a:t>
            </a:r>
            <a:r>
              <a:rPr lang="fr-BE" dirty="0"/>
              <a:t> </a:t>
            </a:r>
            <a:r>
              <a:rPr lang="fr-BE" dirty="0" err="1"/>
              <a:t>here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550" y="304532"/>
            <a:ext cx="2426405" cy="746913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615156" y="5868851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37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492EFA-ABF7-5844-AC8A-8D3823339386}"/>
              </a:ext>
            </a:extLst>
          </p:cNvPr>
          <p:cNvSpPr/>
          <p:nvPr userDrawn="1"/>
        </p:nvSpPr>
        <p:spPr>
          <a:xfrm>
            <a:off x="-1" y="889092"/>
            <a:ext cx="146101" cy="351693"/>
          </a:xfrm>
          <a:prstGeom prst="rect">
            <a:avLst/>
          </a:prstGeom>
          <a:solidFill>
            <a:srgbClr val="008990"/>
          </a:solidFill>
          <a:ln w="12700">
            <a:miter lim="400000"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81008" y="745829"/>
            <a:ext cx="11166353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aseline="0">
                <a:solidFill>
                  <a:srgbClr val="008990"/>
                </a:solidFill>
                <a:latin typeface="Palanquin Bold"/>
                <a:ea typeface="Palanquin Bold"/>
                <a:cs typeface="Palanquin Bold"/>
                <a:sym typeface="Palanquin Bold"/>
              </a:defRPr>
            </a:lvl1pPr>
          </a:lstStyle>
          <a:p>
            <a:r>
              <a:rPr lang="fr-BE" dirty="0"/>
              <a:t>Put </a:t>
            </a:r>
            <a:r>
              <a:rPr lang="fr-BE" dirty="0" err="1"/>
              <a:t>title</a:t>
            </a:r>
            <a:r>
              <a:rPr lang="fr-BE" dirty="0"/>
              <a:t> </a:t>
            </a:r>
            <a:r>
              <a:rPr lang="fr-BE" dirty="0" err="1"/>
              <a:t>here</a:t>
            </a:r>
            <a:endParaRPr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959338" y="2315675"/>
            <a:ext cx="94880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alanquin Bold" panose="020B0004020203020204" pitchFamily="34" charset="0"/>
                <a:ea typeface="Palanquin Bold" panose="020B0004020203020204" pitchFamily="34" charset="0"/>
                <a:cs typeface="Palanquin Bold" panose="020B0004020203020204" pitchFamily="34" charset="0"/>
                <a:sym typeface="Arial"/>
              </a:defRPr>
            </a:lvl1pPr>
          </a:lstStyle>
          <a:p>
            <a:r>
              <a:rPr lang="fr-BE" dirty="0"/>
              <a:t>Introduction</a:t>
            </a:r>
            <a:endParaRPr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959338" y="2944368"/>
            <a:ext cx="94880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alanquin Bold" panose="020B0004020203020204" pitchFamily="34" charset="0"/>
                <a:ea typeface="Palanquin Bold" panose="020B0004020203020204" pitchFamily="34" charset="0"/>
                <a:cs typeface="Palanquin Bold" panose="020B0004020203020204" pitchFamily="34" charset="0"/>
                <a:sym typeface="Arial"/>
              </a:defRPr>
            </a:lvl1pPr>
          </a:lstStyle>
          <a:p>
            <a:r>
              <a:rPr lang="fr-BE" dirty="0"/>
              <a:t>Content 1</a:t>
            </a:r>
            <a:endParaRPr dirty="0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959338" y="3573061"/>
            <a:ext cx="94880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alanquin Bold" panose="020B0004020203020204" pitchFamily="34" charset="0"/>
                <a:ea typeface="Palanquin Bold" panose="020B0004020203020204" pitchFamily="34" charset="0"/>
                <a:cs typeface="Palanquin Bold" panose="020B0004020203020204" pitchFamily="34" charset="0"/>
                <a:sym typeface="Arial"/>
              </a:defRPr>
            </a:lvl1pPr>
          </a:lstStyle>
          <a:p>
            <a:r>
              <a:rPr lang="fr-BE" dirty="0"/>
              <a:t>Content 2</a:t>
            </a:r>
            <a:endParaRPr dirty="0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7" hasCustomPrompt="1"/>
          </p:nvPr>
        </p:nvSpPr>
        <p:spPr>
          <a:xfrm>
            <a:off x="1959338" y="4223394"/>
            <a:ext cx="94880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alanquin Bold" panose="020B0004020203020204" pitchFamily="34" charset="0"/>
                <a:ea typeface="Palanquin Bold" panose="020B0004020203020204" pitchFamily="34" charset="0"/>
                <a:cs typeface="Palanquin Bold" panose="020B0004020203020204" pitchFamily="34" charset="0"/>
                <a:sym typeface="Arial"/>
              </a:defRPr>
            </a:lvl1pPr>
          </a:lstStyle>
          <a:p>
            <a:r>
              <a:rPr lang="fr-BE" dirty="0"/>
              <a:t>Content 3</a:t>
            </a:r>
            <a:endParaRPr dirty="0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8" hasCustomPrompt="1"/>
          </p:nvPr>
        </p:nvSpPr>
        <p:spPr>
          <a:xfrm>
            <a:off x="1959338" y="4873947"/>
            <a:ext cx="948802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sz="18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Palanquin Bold" panose="020B0004020203020204" pitchFamily="34" charset="0"/>
                <a:ea typeface="Palanquin Bold" panose="020B0004020203020204" pitchFamily="34" charset="0"/>
                <a:cs typeface="Palanquin Bold" panose="020B0004020203020204" pitchFamily="34" charset="0"/>
                <a:sym typeface="Arial"/>
              </a:defRPr>
            </a:lvl1pPr>
          </a:lstStyle>
          <a:p>
            <a:r>
              <a:rPr lang="fr-BE" dirty="0"/>
              <a:t>Conclusion</a:t>
            </a:r>
            <a:endParaRPr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68800" y="2246070"/>
            <a:ext cx="533400" cy="4984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 Bold" panose="020B0004020203020204" pitchFamily="34" charset="0"/>
                <a:cs typeface="Palanquin Bold" panose="020B0004020203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fr-BE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8800" y="2879796"/>
            <a:ext cx="533400" cy="4984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 Bold" panose="020B0004020203020204" pitchFamily="34" charset="0"/>
                <a:cs typeface="Palanquin Bold" panose="020B0004020203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fr-BE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8800" y="3513522"/>
            <a:ext cx="533400" cy="4984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 Bold" panose="020B0004020203020204" pitchFamily="34" charset="0"/>
                <a:cs typeface="Palanquin Bold" panose="020B0004020203020204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fr-BE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8800" y="4158823"/>
            <a:ext cx="533400" cy="4984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 Bold" panose="020B0004020203020204" pitchFamily="34" charset="0"/>
                <a:cs typeface="Palanquin Bold" panose="020B0004020203020204" pitchFamily="34" charset="0"/>
              </a:defRPr>
            </a:lvl1pPr>
          </a:lstStyle>
          <a:p>
            <a:pPr lvl="0"/>
            <a:r>
              <a:rPr lang="en-US" dirty="0"/>
              <a:t>4</a:t>
            </a:r>
            <a:endParaRPr lang="fr-BE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8800" y="4809698"/>
            <a:ext cx="533400" cy="4984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 Bold" panose="020B0004020203020204" pitchFamily="34" charset="0"/>
                <a:cs typeface="Palanquin Bold" panose="020B0004020203020204" pitchFamily="34" charset="0"/>
              </a:defRPr>
            </a:lvl1pPr>
          </a:lstStyle>
          <a:p>
            <a:pPr lvl="0"/>
            <a:r>
              <a:rPr lang="en-US" dirty="0"/>
              <a:t>5</a:t>
            </a:r>
            <a:endParaRPr lang="fr-BE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44" y="5899051"/>
            <a:ext cx="2343834" cy="721495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71798" y="174717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16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ture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492EFA-ABF7-5844-AC8A-8D3823339386}"/>
              </a:ext>
            </a:extLst>
          </p:cNvPr>
          <p:cNvSpPr/>
          <p:nvPr userDrawn="1"/>
        </p:nvSpPr>
        <p:spPr>
          <a:xfrm>
            <a:off x="-1" y="889092"/>
            <a:ext cx="146101" cy="351693"/>
          </a:xfrm>
          <a:prstGeom prst="rect">
            <a:avLst/>
          </a:prstGeom>
          <a:solidFill>
            <a:srgbClr val="008990"/>
          </a:solidFill>
          <a:ln w="12700">
            <a:miter lim="400000"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81008" y="745829"/>
            <a:ext cx="11166353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aseline="0">
                <a:solidFill>
                  <a:srgbClr val="008990"/>
                </a:solidFill>
                <a:latin typeface="Palanquin Bold"/>
                <a:ea typeface="Palanquin Bold"/>
                <a:cs typeface="Palanquin Bold"/>
                <a:sym typeface="Palanquin Bold"/>
              </a:defRPr>
            </a:lvl1pPr>
          </a:lstStyle>
          <a:p>
            <a:r>
              <a:rPr lang="fr-BE" dirty="0"/>
              <a:t>Put </a:t>
            </a:r>
            <a:r>
              <a:rPr lang="fr-BE" dirty="0" err="1"/>
              <a:t>title</a:t>
            </a:r>
            <a:r>
              <a:rPr lang="fr-BE" dirty="0"/>
              <a:t> </a:t>
            </a:r>
            <a:r>
              <a:rPr lang="fr-BE" dirty="0" err="1"/>
              <a:t>here</a:t>
            </a:r>
            <a:endParaRPr dirty="0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6" hasCustomPrompt="1"/>
          </p:nvPr>
        </p:nvSpPr>
        <p:spPr>
          <a:xfrm>
            <a:off x="1959337" y="3434889"/>
            <a:ext cx="948802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A4652"/>
                </a:solidFill>
                <a:effectLst/>
                <a:uFillTx/>
                <a:latin typeface="Palanquin Regular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Lorem</a:t>
            </a:r>
            <a:r>
              <a:rPr lang="fr-BE" dirty="0"/>
              <a:t> </a:t>
            </a:r>
            <a:r>
              <a:rPr lang="fr-BE" dirty="0" err="1"/>
              <a:t>ipsum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 </a:t>
            </a: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 </a:t>
            </a: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 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959338" y="2234495"/>
            <a:ext cx="948802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 dirty="0">
                <a:ln>
                  <a:noFill/>
                </a:ln>
                <a:solidFill>
                  <a:srgbClr val="184652"/>
                </a:solidFill>
                <a:effectLst/>
                <a:uFillTx/>
                <a:latin typeface="Palanquin Regular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Lorem</a:t>
            </a:r>
            <a:r>
              <a:rPr lang="fr-BE" dirty="0"/>
              <a:t> </a:t>
            </a:r>
            <a:r>
              <a:rPr lang="fr-BE" dirty="0" err="1"/>
              <a:t>ipsum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 </a:t>
            </a: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 </a:t>
            </a: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959338" y="4635283"/>
            <a:ext cx="9488024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A4652"/>
                </a:solidFill>
                <a:effectLst/>
                <a:uFillTx/>
                <a:latin typeface="Palanquin Regular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Lorem</a:t>
            </a:r>
            <a:r>
              <a:rPr lang="fr-BE" dirty="0"/>
              <a:t> </a:t>
            </a:r>
            <a:r>
              <a:rPr lang="fr-BE" dirty="0" err="1"/>
              <a:t>ipsum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 </a:t>
            </a: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 </a:t>
            </a: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 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55131" y="2234495"/>
            <a:ext cx="690913" cy="6456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" panose="020B0004020203020204" pitchFamily="34" charset="0"/>
                <a:cs typeface="Palanquin" panose="020B000402020302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fr-BE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64972" y="3434889"/>
            <a:ext cx="690913" cy="6456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" panose="020B0004020203020204" pitchFamily="34" charset="0"/>
                <a:cs typeface="Palanquin" panose="020B0004020203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fr-BE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55130" y="4635283"/>
            <a:ext cx="690913" cy="645675"/>
          </a:xfrm>
          <a:prstGeom prst="rect">
            <a:avLst/>
          </a:prstGeom>
          <a:solidFill>
            <a:srgbClr val="008990"/>
          </a:solidFill>
          <a:effectLst>
            <a:softEdge rad="12700"/>
          </a:effectLst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alanquin" panose="020B0004020203020204" pitchFamily="34" charset="0"/>
                <a:cs typeface="Palanquin" panose="020B0004020203020204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fr-BE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43" y="5899051"/>
            <a:ext cx="2426405" cy="746913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71798" y="174717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06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492EFA-ABF7-5844-AC8A-8D3823339386}"/>
              </a:ext>
            </a:extLst>
          </p:cNvPr>
          <p:cNvSpPr/>
          <p:nvPr userDrawn="1"/>
        </p:nvSpPr>
        <p:spPr>
          <a:xfrm>
            <a:off x="-1" y="889092"/>
            <a:ext cx="146101" cy="351693"/>
          </a:xfrm>
          <a:prstGeom prst="rect">
            <a:avLst/>
          </a:prstGeom>
          <a:solidFill>
            <a:srgbClr val="008990"/>
          </a:solidFill>
          <a:ln w="12700">
            <a:miter lim="400000"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81008" y="745829"/>
            <a:ext cx="11166353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aseline="0">
                <a:solidFill>
                  <a:srgbClr val="008990"/>
                </a:solidFill>
                <a:latin typeface="Palanquin Bold"/>
                <a:ea typeface="Palanquin Bold"/>
                <a:cs typeface="Palanquin Bold"/>
                <a:sym typeface="Palanquin Bold"/>
              </a:defRPr>
            </a:lvl1pPr>
          </a:lstStyle>
          <a:p>
            <a:r>
              <a:rPr lang="fr-BE" dirty="0"/>
              <a:t>Put </a:t>
            </a:r>
            <a:r>
              <a:rPr lang="fr-BE" dirty="0" err="1"/>
              <a:t>title</a:t>
            </a:r>
            <a:r>
              <a:rPr lang="fr-BE" dirty="0"/>
              <a:t> </a:t>
            </a:r>
            <a:r>
              <a:rPr lang="fr-BE" dirty="0" err="1"/>
              <a:t>here</a:t>
            </a:r>
            <a:endParaRPr dirty="0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281009" y="1779812"/>
            <a:ext cx="11237400" cy="408947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184652"/>
                </a:solidFill>
                <a:effectLst/>
                <a:uFillTx/>
                <a:latin typeface="Palanquin Regular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Lorem</a:t>
            </a:r>
            <a:r>
              <a:rPr lang="fr-BE" dirty="0"/>
              <a:t> </a:t>
            </a:r>
            <a:r>
              <a:rPr lang="fr-BE" dirty="0" err="1"/>
              <a:t>ipsum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 </a:t>
            </a: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 </a:t>
            </a: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 Ut </a:t>
            </a:r>
            <a:r>
              <a:rPr lang="fr-BE" dirty="0" err="1"/>
              <a:t>enim</a:t>
            </a:r>
            <a:r>
              <a:rPr lang="fr-BE" dirty="0"/>
              <a:t> ad </a:t>
            </a:r>
            <a:r>
              <a:rPr lang="fr-BE" dirty="0" err="1"/>
              <a:t>minim</a:t>
            </a:r>
            <a:r>
              <a:rPr lang="fr-BE" dirty="0"/>
              <a:t> </a:t>
            </a:r>
            <a:r>
              <a:rPr lang="fr-BE" dirty="0" err="1"/>
              <a:t>veniam</a:t>
            </a:r>
            <a:r>
              <a:rPr lang="fr-BE" dirty="0"/>
              <a:t>, </a:t>
            </a:r>
            <a:r>
              <a:rPr lang="fr-BE" dirty="0" err="1"/>
              <a:t>quis</a:t>
            </a:r>
            <a:r>
              <a:rPr lang="fr-BE" dirty="0"/>
              <a:t> </a:t>
            </a:r>
            <a:r>
              <a:rPr lang="fr-BE" dirty="0" err="1"/>
              <a:t>nostrud</a:t>
            </a:r>
            <a:r>
              <a:rPr lang="fr-BE" dirty="0"/>
              <a:t> </a:t>
            </a:r>
            <a:r>
              <a:rPr lang="fr-BE" dirty="0" err="1"/>
              <a:t>exercitation</a:t>
            </a:r>
            <a:r>
              <a:rPr lang="fr-BE" dirty="0"/>
              <a:t> </a:t>
            </a:r>
            <a:r>
              <a:rPr lang="fr-BE" dirty="0" err="1"/>
              <a:t>ullamco</a:t>
            </a:r>
            <a:r>
              <a:rPr lang="fr-BE" dirty="0"/>
              <a:t> </a:t>
            </a:r>
            <a:r>
              <a:rPr lang="fr-BE" dirty="0" err="1"/>
              <a:t>laboris</a:t>
            </a:r>
            <a:r>
              <a:rPr lang="fr-BE" dirty="0"/>
              <a:t> </a:t>
            </a:r>
            <a:r>
              <a:rPr lang="fr-BE" dirty="0" err="1"/>
              <a:t>nisi</a:t>
            </a:r>
            <a:r>
              <a:rPr lang="fr-BE" dirty="0"/>
              <a:t> ut </a:t>
            </a:r>
            <a:r>
              <a:rPr lang="fr-BE" dirty="0" err="1"/>
              <a:t>aliquip</a:t>
            </a:r>
            <a:r>
              <a:rPr lang="fr-BE" dirty="0"/>
              <a:t> ex </a:t>
            </a:r>
            <a:r>
              <a:rPr lang="fr-BE" dirty="0" err="1"/>
              <a:t>ae</a:t>
            </a:r>
            <a:r>
              <a:rPr lang="fr-BE" dirty="0"/>
              <a:t> </a:t>
            </a:r>
            <a:r>
              <a:rPr lang="fr-BE" dirty="0" err="1"/>
              <a:t>commodo</a:t>
            </a:r>
            <a:r>
              <a:rPr lang="fr-BE" dirty="0"/>
              <a:t> </a:t>
            </a:r>
            <a:r>
              <a:rPr lang="fr-BE" dirty="0" err="1"/>
              <a:t>consequat</a:t>
            </a:r>
            <a:r>
              <a:rPr lang="fr-BE" dirty="0"/>
              <a:t>. Duis </a:t>
            </a:r>
            <a:r>
              <a:rPr lang="fr-BE" dirty="0" err="1"/>
              <a:t>aute</a:t>
            </a:r>
            <a:r>
              <a:rPr lang="fr-BE" dirty="0"/>
              <a:t> </a:t>
            </a:r>
            <a:r>
              <a:rPr lang="fr-BE" dirty="0" err="1"/>
              <a:t>irure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in </a:t>
            </a:r>
            <a:r>
              <a:rPr lang="fr-BE" dirty="0" err="1"/>
              <a:t>reprehenderit</a:t>
            </a:r>
            <a:r>
              <a:rPr lang="fr-BE" dirty="0"/>
              <a:t> in </a:t>
            </a:r>
            <a:r>
              <a:rPr lang="fr-BE" dirty="0" err="1"/>
              <a:t>voluptate</a:t>
            </a:r>
            <a:r>
              <a:rPr lang="fr-BE" dirty="0"/>
              <a:t> </a:t>
            </a:r>
            <a:r>
              <a:rPr lang="fr-BE" dirty="0" err="1"/>
              <a:t>velit</a:t>
            </a:r>
            <a:r>
              <a:rPr lang="fr-BE" dirty="0"/>
              <a:t> esse </a:t>
            </a:r>
            <a:r>
              <a:rPr lang="fr-BE" dirty="0" err="1"/>
              <a:t>cillum</a:t>
            </a:r>
            <a:r>
              <a:rPr lang="fr-BE" dirty="0"/>
              <a:t> </a:t>
            </a:r>
            <a:r>
              <a:rPr lang="fr-BE" dirty="0" err="1"/>
              <a:t>dolore</a:t>
            </a:r>
            <a:r>
              <a:rPr lang="fr-BE" dirty="0"/>
              <a:t> eu </a:t>
            </a:r>
            <a:r>
              <a:rPr lang="fr-BE" dirty="0" err="1"/>
              <a:t>fugiat</a:t>
            </a:r>
            <a:r>
              <a:rPr lang="fr-BE" dirty="0"/>
              <a:t> </a:t>
            </a:r>
            <a:r>
              <a:rPr lang="fr-BE" dirty="0" err="1"/>
              <a:t>nulla</a:t>
            </a:r>
            <a:r>
              <a:rPr lang="fr-BE" dirty="0"/>
              <a:t> </a:t>
            </a:r>
            <a:r>
              <a:rPr lang="fr-BE" dirty="0" err="1"/>
              <a:t>pariatur</a:t>
            </a:r>
            <a:r>
              <a:rPr lang="fr-BE" dirty="0"/>
              <a:t>. </a:t>
            </a:r>
            <a:r>
              <a:rPr lang="fr-BE" dirty="0" err="1"/>
              <a:t>Excepteur</a:t>
            </a:r>
            <a:r>
              <a:rPr lang="fr-BE" dirty="0"/>
              <a:t> </a:t>
            </a:r>
            <a:r>
              <a:rPr lang="fr-BE" dirty="0" err="1"/>
              <a:t>sint</a:t>
            </a:r>
            <a:r>
              <a:rPr lang="fr-BE" dirty="0"/>
              <a:t> </a:t>
            </a:r>
            <a:r>
              <a:rPr lang="fr-BE" dirty="0" err="1"/>
              <a:t>occaecat</a:t>
            </a:r>
            <a:r>
              <a:rPr lang="fr-BE" dirty="0"/>
              <a:t> </a:t>
            </a:r>
            <a:r>
              <a:rPr lang="fr-BE" dirty="0" err="1"/>
              <a:t>cupidatat</a:t>
            </a:r>
            <a:r>
              <a:rPr lang="fr-BE" dirty="0"/>
              <a:t> non </a:t>
            </a:r>
            <a:r>
              <a:rPr lang="fr-BE" dirty="0" err="1"/>
              <a:t>proident</a:t>
            </a:r>
            <a:r>
              <a:rPr lang="fr-BE" dirty="0"/>
              <a:t>, </a:t>
            </a:r>
            <a:r>
              <a:rPr lang="fr-BE" dirty="0" err="1"/>
              <a:t>sunt</a:t>
            </a:r>
            <a:r>
              <a:rPr lang="fr-BE" dirty="0"/>
              <a:t> in culpa qui officia </a:t>
            </a:r>
            <a:r>
              <a:rPr lang="fr-BE" dirty="0" err="1"/>
              <a:t>deserunt</a:t>
            </a:r>
            <a:r>
              <a:rPr lang="fr-BE" dirty="0"/>
              <a:t> mollit </a:t>
            </a:r>
            <a:r>
              <a:rPr lang="fr-BE" dirty="0" err="1"/>
              <a:t>anim</a:t>
            </a:r>
            <a:r>
              <a:rPr lang="fr-BE" dirty="0"/>
              <a:t> id est </a:t>
            </a:r>
            <a:r>
              <a:rPr lang="fr-BE" dirty="0" err="1"/>
              <a:t>laborum</a:t>
            </a:r>
            <a:r>
              <a:rPr lang="fr-BE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43" y="5899051"/>
            <a:ext cx="2426405" cy="746913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71798" y="174717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64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9D9D9"/>
                </a:solidFill>
              </a:defRPr>
            </a:pPr>
            <a:endParaRPr/>
          </a:p>
        </p:txBody>
      </p:sp>
      <p:sp>
        <p:nvSpPr>
          <p:cNvPr id="5" name="Rectangle 8"/>
          <p:cNvSpPr/>
          <p:nvPr userDrawn="1"/>
        </p:nvSpPr>
        <p:spPr>
          <a:xfrm>
            <a:off x="4343400" y="2170444"/>
            <a:ext cx="146100" cy="351693"/>
          </a:xfrm>
          <a:prstGeom prst="rect">
            <a:avLst/>
          </a:prstGeom>
          <a:solidFill>
            <a:srgbClr val="008990"/>
          </a:solidFill>
          <a:ln w="12700">
            <a:miter lim="400000"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extBox 9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624409" y="2027180"/>
            <a:ext cx="5574033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00" baseline="0">
                <a:solidFill>
                  <a:srgbClr val="008990"/>
                </a:solidFill>
                <a:latin typeface="Palanquin Bold"/>
                <a:ea typeface="Palanquin Bold"/>
                <a:cs typeface="Palanquin Bold"/>
                <a:sym typeface="Palanquin Bold"/>
              </a:defRPr>
            </a:lvl1pPr>
          </a:lstStyle>
          <a:p>
            <a:r>
              <a:rPr lang="fr-BE" dirty="0"/>
              <a:t>Put </a:t>
            </a:r>
            <a:r>
              <a:rPr lang="fr-BE" dirty="0" err="1"/>
              <a:t>title</a:t>
            </a:r>
            <a:r>
              <a:rPr lang="fr-BE" dirty="0"/>
              <a:t> </a:t>
            </a:r>
            <a:r>
              <a:rPr lang="fr-BE" dirty="0" err="1"/>
              <a:t>here</a:t>
            </a:r>
            <a:endParaRPr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14C724D-8150-584E-B310-03760B61CF59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4624409" y="2875333"/>
            <a:ext cx="5574033" cy="233869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 dirty="0">
                <a:ln>
                  <a:noFill/>
                </a:ln>
                <a:solidFill>
                  <a:srgbClr val="184652"/>
                </a:solidFill>
                <a:effectLst/>
                <a:uFillTx/>
                <a:latin typeface="Palanquin Regular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/>
              <a:t>Lorem</a:t>
            </a:r>
            <a:r>
              <a:rPr lang="fr-BE" dirty="0"/>
              <a:t> </a:t>
            </a:r>
            <a:r>
              <a:rPr lang="fr-BE" dirty="0" err="1"/>
              <a:t>ipsum</a:t>
            </a:r>
            <a:r>
              <a:rPr lang="fr-BE" dirty="0"/>
              <a:t>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sit</a:t>
            </a:r>
            <a:r>
              <a:rPr lang="fr-BE" dirty="0"/>
              <a:t> </a:t>
            </a:r>
            <a:r>
              <a:rPr lang="fr-BE" dirty="0" err="1"/>
              <a:t>amet</a:t>
            </a:r>
            <a:r>
              <a:rPr lang="fr-BE" dirty="0"/>
              <a:t>, </a:t>
            </a:r>
            <a:r>
              <a:rPr lang="fr-BE" dirty="0" err="1"/>
              <a:t>consectetur</a:t>
            </a:r>
            <a:r>
              <a:rPr lang="fr-BE" dirty="0"/>
              <a:t> </a:t>
            </a:r>
            <a:r>
              <a:rPr lang="fr-BE" dirty="0" err="1"/>
              <a:t>adipiscing</a:t>
            </a:r>
            <a:r>
              <a:rPr lang="fr-BE" dirty="0"/>
              <a:t> </a:t>
            </a:r>
            <a:r>
              <a:rPr lang="fr-BE" dirty="0" err="1"/>
              <a:t>elit</a:t>
            </a:r>
            <a:r>
              <a:rPr lang="fr-BE" dirty="0"/>
              <a:t>, </a:t>
            </a:r>
            <a:r>
              <a:rPr lang="fr-BE" dirty="0" err="1"/>
              <a:t>sed</a:t>
            </a:r>
            <a:r>
              <a:rPr lang="fr-BE" dirty="0"/>
              <a:t> do </a:t>
            </a:r>
            <a:r>
              <a:rPr lang="fr-BE" dirty="0" err="1"/>
              <a:t>eiusmod</a:t>
            </a:r>
            <a:r>
              <a:rPr lang="fr-BE" dirty="0"/>
              <a:t> </a:t>
            </a:r>
            <a:r>
              <a:rPr lang="fr-BE" dirty="0" err="1"/>
              <a:t>tempor</a:t>
            </a:r>
            <a:r>
              <a:rPr lang="fr-BE" dirty="0"/>
              <a:t> </a:t>
            </a:r>
            <a:r>
              <a:rPr lang="fr-BE" dirty="0" err="1"/>
              <a:t>incididunt</a:t>
            </a:r>
            <a:r>
              <a:rPr lang="fr-BE" dirty="0"/>
              <a:t> ut </a:t>
            </a:r>
            <a:r>
              <a:rPr lang="fr-BE" dirty="0" err="1"/>
              <a:t>labore</a:t>
            </a:r>
            <a:r>
              <a:rPr lang="fr-BE" dirty="0"/>
              <a:t> et </a:t>
            </a:r>
            <a:r>
              <a:rPr lang="fr-BE" dirty="0" err="1"/>
              <a:t>dolore</a:t>
            </a:r>
            <a:r>
              <a:rPr lang="fr-BE" dirty="0"/>
              <a:t> magna </a:t>
            </a:r>
            <a:r>
              <a:rPr lang="fr-BE" dirty="0" err="1"/>
              <a:t>aliqua</a:t>
            </a:r>
            <a:r>
              <a:rPr lang="fr-BE" dirty="0"/>
              <a:t>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4337050" cy="68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i="1">
                <a:noFill/>
                <a:latin typeface="Palanquin" panose="020B0004020203020204" pitchFamily="34" charset="0"/>
                <a:cs typeface="Palanquin" panose="020B0004020203020204" pitchFamily="34" charset="0"/>
              </a:defRPr>
            </a:lvl1pPr>
          </a:lstStyle>
          <a:p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743" y="5899051"/>
            <a:ext cx="2426405" cy="74691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71798" y="174717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05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" y="427"/>
            <a:ext cx="12190478" cy="685714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7"/>
          <p:cNvSpPr/>
          <p:nvPr userDrawn="1"/>
        </p:nvSpPr>
        <p:spPr>
          <a:xfrm>
            <a:off x="0" y="5286373"/>
            <a:ext cx="220574" cy="519114"/>
          </a:xfrm>
          <a:prstGeom prst="rect">
            <a:avLst/>
          </a:prstGeom>
          <a:solidFill>
            <a:srgbClr val="1A4652"/>
          </a:solidFill>
          <a:ln w="12700">
            <a:miter lim="400000"/>
          </a:ln>
        </p:spPr>
        <p:txBody>
          <a:bodyPr lIns="45719" rIns="45719" anchor="ctr"/>
          <a:lstStyle/>
          <a:p>
            <a:pPr algn="just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550" y="304532"/>
            <a:ext cx="2426405" cy="746913"/>
          </a:xfrm>
          <a:prstGeom prst="rect">
            <a:avLst/>
          </a:prstGeom>
        </p:spPr>
      </p:pic>
      <p:sp>
        <p:nvSpPr>
          <p:cNvPr id="14" name="TextBox 8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52162" y="5092589"/>
            <a:ext cx="11672876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0" baseline="0">
                <a:solidFill>
                  <a:srgbClr val="1A4652"/>
                </a:solidFill>
                <a:latin typeface="Palanquin Bold" panose="020B0004020203020204" pitchFamily="34" charset="0"/>
                <a:ea typeface="Palanquin Bold" panose="020B0004020203020204" pitchFamily="34" charset="0"/>
                <a:cs typeface="Palanquin Bold" panose="020B0004020203020204" pitchFamily="34" charset="0"/>
                <a:sym typeface="Palanquin Bold"/>
              </a:defRPr>
            </a:lvl1pPr>
          </a:lstStyle>
          <a:p>
            <a:r>
              <a:rPr lang="fr-BE" dirty="0"/>
              <a:t>Questions</a:t>
            </a:r>
            <a:endParaRPr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359097" y="64437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68436-61E3-4D76-BA88-7E0BF7E3DF6A}" type="slidenum">
              <a:rPr lang="fr-BE" smtClean="0">
                <a:solidFill>
                  <a:schemeClr val="accent3"/>
                </a:solidFill>
              </a:rPr>
              <a:pPr/>
              <a:t>‹#›</a:t>
            </a:fld>
            <a:endParaRPr lang="fr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9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  <a:p>
            <a:pPr lvl="4"/>
            <a:endParaRPr lang="en-US" dirty="0"/>
          </a:p>
          <a:p>
            <a:pPr lvl="4"/>
            <a:endParaRPr lang="fr-BE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359097" y="64437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868436-61E3-4D76-BA88-7E0BF7E3DF6A}" type="slidenum">
              <a:rPr lang="fr-BE" smtClean="0">
                <a:solidFill>
                  <a:schemeClr val="accent3"/>
                </a:solidFill>
              </a:rPr>
              <a:pPr/>
              <a:t>‹#›</a:t>
            </a:fld>
            <a:endParaRPr lang="fr-B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0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9" r:id="rId2"/>
    <p:sldLayoutId id="2147483730" r:id="rId3"/>
    <p:sldLayoutId id="2147483731" r:id="rId4"/>
    <p:sldLayoutId id="2147483737" r:id="rId5"/>
    <p:sldLayoutId id="214748373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 baseline="0">
          <a:solidFill>
            <a:srgbClr val="1846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4652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8465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8465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846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hdphoto" Target="../media/hdphoto5.wdp"/><Relationship Id="rId18" Type="http://schemas.openxmlformats.org/officeDocument/2006/relationships/image" Target="../media/image72.png"/><Relationship Id="rId26" Type="http://schemas.openxmlformats.org/officeDocument/2006/relationships/image" Target="../media/image77.png"/><Relationship Id="rId3" Type="http://schemas.openxmlformats.org/officeDocument/2006/relationships/image" Target="../media/image62.jpeg"/><Relationship Id="rId21" Type="http://schemas.microsoft.com/office/2007/relationships/hdphoto" Target="../media/hdphoto8.wdp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17" Type="http://schemas.microsoft.com/office/2007/relationships/hdphoto" Target="../media/hdphoto7.wdp"/><Relationship Id="rId25" Type="http://schemas.microsoft.com/office/2007/relationships/hdphoto" Target="../media/hdphoto10.wdp"/><Relationship Id="rId2" Type="http://schemas.openxmlformats.org/officeDocument/2006/relationships/image" Target="../media/image61.jpeg"/><Relationship Id="rId16" Type="http://schemas.openxmlformats.org/officeDocument/2006/relationships/image" Target="../media/image71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76.png"/><Relationship Id="rId5" Type="http://schemas.openxmlformats.org/officeDocument/2006/relationships/image" Target="../media/image65.png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image" Target="../media/image68.png"/><Relationship Id="rId19" Type="http://schemas.openxmlformats.org/officeDocument/2006/relationships/image" Target="../media/image73.png"/><Relationship Id="rId4" Type="http://schemas.openxmlformats.org/officeDocument/2006/relationships/image" Target="../media/image63.jpeg"/><Relationship Id="rId9" Type="http://schemas.microsoft.com/office/2007/relationships/hdphoto" Target="../media/hdphoto3.wdp"/><Relationship Id="rId14" Type="http://schemas.openxmlformats.org/officeDocument/2006/relationships/image" Target="../media/image70.png"/><Relationship Id="rId22" Type="http://schemas.openxmlformats.org/officeDocument/2006/relationships/image" Target="../media/image75.png"/><Relationship Id="rId27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BelArmy_1KplChef.png" TargetMode="External"/><Relationship Id="rId13" Type="http://schemas.openxmlformats.org/officeDocument/2006/relationships/hyperlink" Target="https://commons.wikimedia.org/wiki/File:BelAF_Kol.pn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File:BelArmy_AdjtMaj.pn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hyperlink" Target="https://commons.wikimedia.org/wiki/File:BelArmy_LtKol.pn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BE" dirty="0" err="1"/>
              <a:t>Onthaal</a:t>
            </a:r>
            <a:r>
              <a:rPr lang="fr-BE" dirty="0"/>
              <a:t> /Accueil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76962" y="1186891"/>
            <a:ext cx="8220788" cy="2454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13 </a:t>
            </a:r>
            <a:r>
              <a:rPr lang="fr-BE" dirty="0" err="1"/>
              <a:t>Aug</a:t>
            </a:r>
            <a:r>
              <a:rPr lang="fr-BE" dirty="0"/>
              <a:t> 25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76962" y="436595"/>
            <a:ext cx="8233638" cy="1982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/>
              <a:t>DirEduc</a:t>
            </a:r>
            <a:endParaRPr lang="fr-BE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76962" y="653898"/>
            <a:ext cx="8220788" cy="2375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err="1"/>
              <a:t>LtKol</a:t>
            </a:r>
            <a:r>
              <a:rPr lang="fr-BE" dirty="0"/>
              <a:t> SBH Coralie COOPMAN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5156" y="5868851"/>
            <a:ext cx="1276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55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>
                <a:highlight>
                  <a:srgbClr val="FFFF00"/>
                </a:highlight>
              </a:rPr>
              <a:t>Kalender</a:t>
            </a:r>
            <a:r>
              <a:rPr lang="fr-BE" dirty="0">
                <a:highlight>
                  <a:srgbClr val="FFFF00"/>
                </a:highlight>
              </a:rPr>
              <a:t>/Calendrier Bach Tech ‘24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64" y="100403"/>
            <a:ext cx="801261" cy="1353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EA5278-1488-AFA3-AEC1-96D16CC5B514}"/>
              </a:ext>
            </a:extLst>
          </p:cNvPr>
          <p:cNvSpPr txBox="1"/>
          <p:nvPr/>
        </p:nvSpPr>
        <p:spPr>
          <a:xfrm>
            <a:off x="364067" y="4800594"/>
            <a:ext cx="213391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BE" b="1" u="sng" dirty="0" err="1"/>
              <a:t>School</a:t>
            </a:r>
            <a:r>
              <a:rPr lang="fr-BE" b="1" u="sng" dirty="0"/>
              <a:t> </a:t>
            </a:r>
            <a:r>
              <a:rPr lang="fr-BE" b="1" u="sng" dirty="0" err="1"/>
              <a:t>holidays</a:t>
            </a:r>
            <a:endParaRPr lang="fr-BE" b="1" u="sng" dirty="0"/>
          </a:p>
          <a:p>
            <a:r>
              <a:rPr lang="fr-BE" dirty="0"/>
              <a:t>TBD by </a:t>
            </a:r>
            <a:r>
              <a:rPr lang="fr-BE" dirty="0" err="1"/>
              <a:t>each</a:t>
            </a:r>
            <a:r>
              <a:rPr lang="fr-BE" dirty="0"/>
              <a:t> </a:t>
            </a:r>
            <a:r>
              <a:rPr lang="fr-BE" dirty="0" err="1"/>
              <a:t>school</a:t>
            </a:r>
            <a:endParaRPr lang="fr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965E4-30FD-536E-4E46-F3D32790A4B9}"/>
              </a:ext>
            </a:extLst>
          </p:cNvPr>
          <p:cNvSpPr txBox="1"/>
          <p:nvPr/>
        </p:nvSpPr>
        <p:spPr>
          <a:xfrm>
            <a:off x="3209578" y="4800594"/>
            <a:ext cx="2861681" cy="14773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BE" b="1" u="sng" dirty="0" err="1"/>
              <a:t>Military</a:t>
            </a:r>
            <a:r>
              <a:rPr lang="fr-BE" b="1" u="sng" dirty="0"/>
              <a:t> formation</a:t>
            </a:r>
          </a:p>
          <a:p>
            <a:r>
              <a:rPr lang="fr-BE" dirty="0"/>
              <a:t>ALL : 18/08/25 =&gt; 29/08/25</a:t>
            </a:r>
          </a:p>
          <a:p>
            <a:r>
              <a:rPr lang="fr-BE" dirty="0"/>
              <a:t>NL : 13/04/26 =&gt; 17/04/26</a:t>
            </a:r>
          </a:p>
          <a:p>
            <a:r>
              <a:rPr lang="fr-BE" dirty="0"/>
              <a:t>FR : 04/05/26 =&gt; 08/05/26</a:t>
            </a:r>
          </a:p>
          <a:p>
            <a:r>
              <a:rPr lang="fr-BE" dirty="0"/>
              <a:t>ALL : 29/06/26 =&gt; 24/07/26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552C7-9DDA-A56F-A97C-36EAB349341C}"/>
              </a:ext>
            </a:extLst>
          </p:cNvPr>
          <p:cNvSpPr txBox="1"/>
          <p:nvPr/>
        </p:nvSpPr>
        <p:spPr>
          <a:xfrm>
            <a:off x="9053032" y="4800594"/>
            <a:ext cx="274424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BE" b="1" u="sng" dirty="0" err="1"/>
              <a:t>Other</a:t>
            </a:r>
            <a:r>
              <a:rPr lang="fr-BE" b="1" u="sng" dirty="0"/>
              <a:t> </a:t>
            </a:r>
            <a:r>
              <a:rPr lang="fr-BE" b="1" u="sng" dirty="0" err="1"/>
              <a:t>events</a:t>
            </a:r>
            <a:endParaRPr lang="fr-BE" b="1" u="sng" dirty="0"/>
          </a:p>
          <a:p>
            <a:r>
              <a:rPr lang="fr-BE" dirty="0"/>
              <a:t>Corps </a:t>
            </a:r>
            <a:r>
              <a:rPr lang="fr-BE" dirty="0" err="1"/>
              <a:t>meal</a:t>
            </a:r>
            <a:r>
              <a:rPr lang="fr-BE" dirty="0"/>
              <a:t> : 19/11/24</a:t>
            </a:r>
          </a:p>
          <a:p>
            <a:r>
              <a:rPr lang="fr-BE" dirty="0" err="1"/>
              <a:t>Swearing</a:t>
            </a:r>
            <a:r>
              <a:rPr lang="fr-BE" dirty="0"/>
              <a:t> </a:t>
            </a:r>
            <a:r>
              <a:rPr lang="fr-BE" dirty="0" err="1"/>
              <a:t>oath</a:t>
            </a:r>
            <a:r>
              <a:rPr lang="fr-BE" dirty="0"/>
              <a:t> : 25/03/24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7292E-1F05-0B23-BD03-6A39E8303F84}"/>
              </a:ext>
            </a:extLst>
          </p:cNvPr>
          <p:cNvSpPr txBox="1"/>
          <p:nvPr/>
        </p:nvSpPr>
        <p:spPr>
          <a:xfrm>
            <a:off x="6593582" y="4800594"/>
            <a:ext cx="2744245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BE" b="1" u="sng" dirty="0"/>
              <a:t>Contact </a:t>
            </a:r>
            <a:r>
              <a:rPr lang="fr-BE" b="1" u="sng" dirty="0" err="1"/>
              <a:t>days</a:t>
            </a:r>
            <a:endParaRPr lang="fr-BE" b="1" u="sng" dirty="0"/>
          </a:p>
          <a:p>
            <a:r>
              <a:rPr lang="fr-BE" dirty="0">
                <a:highlight>
                  <a:srgbClr val="FFFF00"/>
                </a:highlight>
              </a:rPr>
              <a:t>05-06-28/09/24</a:t>
            </a:r>
          </a:p>
          <a:p>
            <a:r>
              <a:rPr lang="fr-BE" dirty="0">
                <a:highlight>
                  <a:srgbClr val="FFFF00"/>
                </a:highlight>
              </a:rPr>
              <a:t>19/11/24</a:t>
            </a:r>
          </a:p>
          <a:p>
            <a:r>
              <a:rPr lang="fr-BE" dirty="0">
                <a:highlight>
                  <a:srgbClr val="FFFF00"/>
                </a:highlight>
              </a:rPr>
              <a:t>22/02/25</a:t>
            </a:r>
          </a:p>
          <a:p>
            <a:r>
              <a:rPr lang="fr-BE" dirty="0">
                <a:highlight>
                  <a:srgbClr val="FFFF00"/>
                </a:highlight>
              </a:rPr>
              <a:t>22/03/25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28DD5-7523-9F38-40C0-9B5238B48510}"/>
              </a:ext>
            </a:extLst>
          </p:cNvPr>
          <p:cNvSpPr txBox="1"/>
          <p:nvPr/>
        </p:nvSpPr>
        <p:spPr>
          <a:xfrm>
            <a:off x="364067" y="5539258"/>
            <a:ext cx="2133918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BE" b="1" u="sng" dirty="0"/>
              <a:t>Exams</a:t>
            </a:r>
          </a:p>
          <a:p>
            <a:r>
              <a:rPr lang="fr-BE" dirty="0"/>
              <a:t>TBD by </a:t>
            </a:r>
            <a:r>
              <a:rPr lang="fr-BE" dirty="0" err="1"/>
              <a:t>each</a:t>
            </a:r>
            <a:r>
              <a:rPr lang="fr-BE" dirty="0"/>
              <a:t> </a:t>
            </a:r>
            <a:r>
              <a:rPr lang="fr-BE" dirty="0" err="1"/>
              <a:t>school</a:t>
            </a:r>
            <a:endParaRPr lang="fr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5225C-DC87-3D93-A9BB-0412F858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33" y="1462181"/>
            <a:ext cx="12163185" cy="31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Niv</a:t>
            </a:r>
            <a:r>
              <a:rPr lang="fr-BE" dirty="0"/>
              <a:t> 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281009" y="1779811"/>
            <a:ext cx="11237400" cy="496035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000" dirty="0"/>
              <a:t>Extra contactdagen/</a:t>
            </a:r>
            <a:r>
              <a:rPr lang="nl-BE" sz="2000" dirty="0" err="1"/>
              <a:t>journées</a:t>
            </a:r>
            <a:r>
              <a:rPr lang="nl-BE" sz="2000" dirty="0"/>
              <a:t> de contact ( ! </a:t>
            </a:r>
            <a:r>
              <a:rPr lang="nl-BE" sz="2000" dirty="0" err="1"/>
              <a:t>PhEF</a:t>
            </a:r>
            <a:r>
              <a:rPr lang="nl-BE" sz="2000" dirty="0"/>
              <a:t>)</a:t>
            </a:r>
            <a:endParaRPr lang="nl-B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85850" lvl="1" indent="-342900"/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Zaterdag 28 Sep 24: sport + </a:t>
            </a:r>
            <a:r>
              <a:rPr lang="nl-BE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Bfg’s</a:t>
            </a:r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BE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Admin</a:t>
            </a:r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+ </a:t>
            </a:r>
            <a:r>
              <a:rPr lang="nl-BE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StaVaZa</a:t>
            </a:r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BE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Admin</a:t>
            </a:r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085850" lvl="1" indent="-342900"/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Zaterdag 22 Feb 25: contact met hun vakrichting personeelsbeheerder + </a:t>
            </a:r>
            <a:r>
              <a:rPr lang="nl-BE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drill</a:t>
            </a:r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en/of sport </a:t>
            </a:r>
          </a:p>
          <a:p>
            <a:pPr marL="1085850" lvl="1" indent="-342900"/>
            <a:r>
              <a:rPr lang="nl-BE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Zaterdag 22 Mar 25: sport + </a:t>
            </a:r>
            <a:r>
              <a:rPr lang="nl-BE" sz="1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drill</a:t>
            </a:r>
            <a:endParaRPr lang="nl-BE" sz="1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nl-BE" sz="2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000" dirty="0"/>
              <a:t>Job = studeren voor Defensie/ </a:t>
            </a:r>
            <a:r>
              <a:rPr lang="nl-BE" sz="2000" dirty="0" err="1"/>
              <a:t>étudier</a:t>
            </a:r>
            <a:r>
              <a:rPr lang="nl-BE" sz="2000" dirty="0"/>
              <a:t> pour la </a:t>
            </a:r>
            <a:r>
              <a:rPr lang="nl-BE" sz="2000" dirty="0" err="1"/>
              <a:t>Défense</a:t>
            </a:r>
            <a:r>
              <a:rPr lang="nl-BE" sz="2000" dirty="0"/>
              <a:t>.</a:t>
            </a:r>
          </a:p>
          <a:p>
            <a:pPr lvl="1" algn="just">
              <a:buFont typeface="Symbol" panose="05050102010706020507" pitchFamily="18" charset="2"/>
              <a:buChar char="Þ"/>
            </a:pPr>
            <a:r>
              <a:rPr lang="nl-BE" dirty="0"/>
              <a:t>Wedde/</a:t>
            </a:r>
            <a:r>
              <a:rPr lang="nl-BE" dirty="0" err="1"/>
              <a:t>Salaire</a:t>
            </a:r>
            <a:endParaRPr lang="nl-BE" dirty="0"/>
          </a:p>
          <a:p>
            <a:pPr marL="457200" lvl="1" indent="0" algn="just">
              <a:buNone/>
            </a:pPr>
            <a:endParaRPr lang="nl-BE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000" dirty="0"/>
              <a:t>Wel : financiële tussenkomst / Mais, </a:t>
            </a:r>
            <a:r>
              <a:rPr lang="nl-BE" sz="2000" dirty="0" err="1"/>
              <a:t>intervention</a:t>
            </a:r>
            <a:r>
              <a:rPr lang="nl-BE" sz="2000" dirty="0"/>
              <a:t> </a:t>
            </a:r>
            <a:r>
              <a:rPr lang="nl-BE" sz="2000" dirty="0" err="1"/>
              <a:t>financière</a:t>
            </a:r>
            <a:r>
              <a:rPr lang="nl-BE" sz="2000" dirty="0"/>
              <a:t> :</a:t>
            </a:r>
          </a:p>
          <a:p>
            <a:pPr lvl="1" algn="just"/>
            <a:r>
              <a:rPr lang="nl-BE" dirty="0"/>
              <a:t>Inschrijvingsgeld/</a:t>
            </a:r>
            <a:r>
              <a:rPr lang="nl-BE" dirty="0" err="1"/>
              <a:t>Minerval</a:t>
            </a:r>
            <a:endParaRPr lang="nl-BE" dirty="0"/>
          </a:p>
          <a:p>
            <a:pPr lvl="1" algn="just"/>
            <a:r>
              <a:rPr lang="nl-BE" dirty="0"/>
              <a:t>Kot</a:t>
            </a:r>
          </a:p>
          <a:p>
            <a:pPr lvl="1" algn="just"/>
            <a:r>
              <a:rPr lang="nl-BE" dirty="0"/>
              <a:t>Schoolbenodigdheden/Matériel </a:t>
            </a:r>
            <a:r>
              <a:rPr lang="nl-BE" dirty="0" err="1"/>
              <a:t>scolaire</a:t>
            </a:r>
            <a:r>
              <a:rPr lang="nl-BE" dirty="0"/>
              <a:t> (GEEN laptop)</a:t>
            </a:r>
          </a:p>
          <a:p>
            <a:pPr marL="457200" lvl="1" indent="0" algn="just">
              <a:buNone/>
            </a:pPr>
            <a:endParaRPr lang="nl-BE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BE" sz="2000" dirty="0"/>
              <a:t>! </a:t>
            </a:r>
            <a:r>
              <a:rPr lang="nl-BE" sz="2000" dirty="0" err="1"/>
              <a:t>Studentenjob</a:t>
            </a:r>
            <a:r>
              <a:rPr lang="nl-BE" sz="2000" dirty="0"/>
              <a:t> is verboden, bijberoep afgeraden. </a:t>
            </a:r>
          </a:p>
          <a:p>
            <a:pPr algn="just"/>
            <a:r>
              <a:rPr lang="nl-BE" sz="2000" dirty="0"/>
              <a:t>         </a:t>
            </a:r>
            <a:r>
              <a:rPr lang="nl-BE" sz="2000" dirty="0" err="1"/>
              <a:t>Emploi</a:t>
            </a:r>
            <a:r>
              <a:rPr lang="nl-BE" sz="2000" dirty="0"/>
              <a:t> </a:t>
            </a:r>
            <a:r>
              <a:rPr lang="nl-BE" sz="2000" dirty="0" err="1"/>
              <a:t>étudiant</a:t>
            </a:r>
            <a:r>
              <a:rPr lang="nl-BE" sz="2000" dirty="0"/>
              <a:t> </a:t>
            </a:r>
            <a:r>
              <a:rPr lang="nl-BE" sz="2000" dirty="0" err="1"/>
              <a:t>est</a:t>
            </a:r>
            <a:r>
              <a:rPr lang="nl-BE" sz="2000" dirty="0"/>
              <a:t> </a:t>
            </a:r>
            <a:r>
              <a:rPr lang="nl-BE" sz="2000" dirty="0" err="1"/>
              <a:t>interdit</a:t>
            </a:r>
            <a:r>
              <a:rPr lang="nl-BE" sz="2000" dirty="0"/>
              <a:t>! Cumul </a:t>
            </a:r>
            <a:r>
              <a:rPr lang="nl-BE" sz="2000" dirty="0" err="1"/>
              <a:t>est</a:t>
            </a:r>
            <a:r>
              <a:rPr lang="nl-BE" sz="2000" dirty="0"/>
              <a:t> à </a:t>
            </a:r>
            <a:r>
              <a:rPr lang="nl-BE" sz="2000" dirty="0" err="1"/>
              <a:t>proscrire</a:t>
            </a:r>
            <a:r>
              <a:rPr lang="nl-BE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21A46-C6A4-B07B-B05C-2A549C030B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153" y="372144"/>
            <a:ext cx="1739530" cy="550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5C312-D6CB-69AB-8793-E3F38A0C1C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446" y="3540425"/>
            <a:ext cx="724604" cy="843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7020C-DA32-6EE7-7319-A87BB79EF2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875" y="376117"/>
            <a:ext cx="781005" cy="90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EE1EC-1891-9354-3ECC-5A8BBED8AC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308" y="3263081"/>
            <a:ext cx="698869" cy="698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4CA6E-0F5C-4F11-5328-CE35A694BA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690" y="2222471"/>
            <a:ext cx="1565151" cy="564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DCEAC-5466-87C8-DBA0-3000F8D0A4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086" y="4821614"/>
            <a:ext cx="1265777" cy="649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5E7E9-E68E-504C-C7C1-362826F49D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861" y="1157472"/>
            <a:ext cx="716548" cy="7165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E9AFC6-4D1E-F924-C0FC-152A2273D65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139" y="1398239"/>
            <a:ext cx="1327836" cy="681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61D013-7321-D4C7-3492-7574394E054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845" y="1980494"/>
            <a:ext cx="832362" cy="8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o men running on a path&#10;&#10;Description automatically generated">
            <a:extLst>
              <a:ext uri="{FF2B5EF4-FFF2-40B4-BE49-F238E27FC236}">
                <a16:creationId xmlns:a16="http://schemas.microsoft.com/office/drawing/2014/main" id="{00E5A66A-9347-261B-635B-CF4999AB73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133" y="0"/>
            <a:ext cx="5140989" cy="3428999"/>
          </a:xfrm>
          <a:prstGeom prst="rect">
            <a:avLst/>
          </a:prstGeom>
        </p:spPr>
      </p:pic>
      <p:pic>
        <p:nvPicPr>
          <p:cNvPr id="5" name="Picture 4" descr="A person in camouflage sitting in the grass&#10;&#10;Description automatically generated">
            <a:extLst>
              <a:ext uri="{FF2B5EF4-FFF2-40B4-BE49-F238E27FC236}">
                <a16:creationId xmlns:a16="http://schemas.microsoft.com/office/drawing/2014/main" id="{6B3F0752-792F-5995-468B-F3C4131C0D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9265"/>
            <a:ext cx="4855732" cy="3238735"/>
          </a:xfrm>
          <a:prstGeom prst="rect">
            <a:avLst/>
          </a:prstGeom>
        </p:spPr>
      </p:pic>
      <p:pic>
        <p:nvPicPr>
          <p:cNvPr id="7" name="Picture 6" descr="A group of soldiers walking on a road&#10;&#10;Description automatically generated">
            <a:extLst>
              <a:ext uri="{FF2B5EF4-FFF2-40B4-BE49-F238E27FC236}">
                <a16:creationId xmlns:a16="http://schemas.microsoft.com/office/drawing/2014/main" id="{B50EEE43-B202-18DE-FD08-8C92B04AA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426248" cy="3619265"/>
          </a:xfrm>
          <a:prstGeom prst="rect">
            <a:avLst/>
          </a:prstGeom>
        </p:spPr>
      </p:pic>
      <p:pic>
        <p:nvPicPr>
          <p:cNvPr id="11" name="Picture 10" descr="A group of men climbing a wooden structure&#10;&#10;Description automatically generated">
            <a:extLst>
              <a:ext uri="{FF2B5EF4-FFF2-40B4-BE49-F238E27FC236}">
                <a16:creationId xmlns:a16="http://schemas.microsoft.com/office/drawing/2014/main" id="{A76B80F3-A65C-66F7-93A9-58CBC7D8AA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85" y="2579914"/>
            <a:ext cx="2852057" cy="4278086"/>
          </a:xfrm>
          <a:prstGeom prst="rect">
            <a:avLst/>
          </a:prstGeom>
        </p:spPr>
      </p:pic>
      <p:pic>
        <p:nvPicPr>
          <p:cNvPr id="13" name="Picture 12" descr="A group of people carrying logs&#10;&#10;Description automatically generated">
            <a:extLst>
              <a:ext uri="{FF2B5EF4-FFF2-40B4-BE49-F238E27FC236}">
                <a16:creationId xmlns:a16="http://schemas.microsoft.com/office/drawing/2014/main" id="{D2A201E3-E17E-8507-15E8-92B608DD35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42" y="-283028"/>
            <a:ext cx="5140989" cy="3428999"/>
          </a:xfrm>
          <a:prstGeom prst="rect">
            <a:avLst/>
          </a:prstGeom>
        </p:spPr>
      </p:pic>
      <p:pic>
        <p:nvPicPr>
          <p:cNvPr id="17" name="Picture 16" descr="A group of people in a room&#10;&#10;Description automatically generated">
            <a:extLst>
              <a:ext uri="{FF2B5EF4-FFF2-40B4-BE49-F238E27FC236}">
                <a16:creationId xmlns:a16="http://schemas.microsoft.com/office/drawing/2014/main" id="{D47AAB6D-DB3B-2D88-6081-E9B291B96C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42" y="3145971"/>
            <a:ext cx="5565326" cy="37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Niv</a:t>
            </a:r>
            <a:r>
              <a:rPr lang="fr-BE" dirty="0"/>
              <a:t> C – Type </a:t>
            </a:r>
            <a:r>
              <a:rPr lang="fr-BE" dirty="0" err="1"/>
              <a:t>uurrooster</a:t>
            </a:r>
            <a:r>
              <a:rPr lang="fr-BE" dirty="0"/>
              <a:t> / Horaire type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80AF89-14D3-6758-8BF8-BD8E3AE4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179" y="1556793"/>
            <a:ext cx="4316413" cy="452592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rgbClr val="FFFF66"/>
                </a:solidFill>
              </a:rPr>
              <a:t>Wekken</a:t>
            </a:r>
            <a:r>
              <a:rPr lang="fr-BE" sz="1800" kern="0" dirty="0">
                <a:solidFill>
                  <a:srgbClr val="FFFF66"/>
                </a:solidFill>
              </a:rPr>
              <a:t> réveil	          06.00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chemeClr val="bg1"/>
                </a:solidFill>
              </a:rPr>
              <a:t>Hygiëne</a:t>
            </a:r>
            <a:r>
              <a:rPr lang="fr-BE" sz="1800" kern="0" dirty="0">
                <a:solidFill>
                  <a:schemeClr val="bg1"/>
                </a:solidFill>
              </a:rPr>
              <a:t>	          06.00 - 06.20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rgbClr val="FFFF66"/>
                </a:solidFill>
              </a:rPr>
              <a:t>Karweien</a:t>
            </a:r>
            <a:r>
              <a:rPr lang="fr-BE" sz="1800" kern="0" dirty="0">
                <a:solidFill>
                  <a:srgbClr val="FFFF66"/>
                </a:solidFill>
              </a:rPr>
              <a:t> corvées     06.20 – 06.50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chemeClr val="bg1"/>
                </a:solidFill>
              </a:rPr>
              <a:t>Ontbijt</a:t>
            </a:r>
            <a:r>
              <a:rPr lang="fr-BE" sz="1800" kern="0" dirty="0">
                <a:solidFill>
                  <a:schemeClr val="bg1"/>
                </a:solidFill>
              </a:rPr>
              <a:t> Pt déjeuner   07.00 – 07.30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rgbClr val="FFFF66"/>
                </a:solidFill>
              </a:rPr>
              <a:t>Verzameling</a:t>
            </a:r>
            <a:br>
              <a:rPr lang="fr-BE" sz="1800" kern="0" dirty="0">
                <a:solidFill>
                  <a:srgbClr val="FFFF66"/>
                </a:solidFill>
              </a:rPr>
            </a:br>
            <a:r>
              <a:rPr lang="fr-BE" sz="1800" kern="0" dirty="0">
                <a:solidFill>
                  <a:srgbClr val="FFFF66"/>
                </a:solidFill>
              </a:rPr>
              <a:t>Rassemblement        07.30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chemeClr val="bg1"/>
                </a:solidFill>
              </a:rPr>
              <a:t>Vlaggengroet</a:t>
            </a:r>
            <a:r>
              <a:rPr lang="fr-BE" sz="1800" kern="0" dirty="0">
                <a:solidFill>
                  <a:schemeClr val="bg1"/>
                </a:solidFill>
              </a:rPr>
              <a:t> </a:t>
            </a:r>
            <a:br>
              <a:rPr lang="fr-BE" sz="1800" kern="0" dirty="0">
                <a:solidFill>
                  <a:schemeClr val="bg1"/>
                </a:solidFill>
              </a:rPr>
            </a:br>
            <a:r>
              <a:rPr lang="fr-BE" sz="1800" kern="0" dirty="0">
                <a:solidFill>
                  <a:schemeClr val="bg1"/>
                </a:solidFill>
              </a:rPr>
              <a:t>Salut drapeau	          07.40</a:t>
            </a:r>
          </a:p>
          <a:p>
            <a:pPr eaLnBrk="1" hangingPunct="1">
              <a:lnSpc>
                <a:spcPct val="80000"/>
              </a:lnSpc>
            </a:pPr>
            <a:endParaRPr lang="fr-BE" sz="1800" kern="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chemeClr val="bg1"/>
                </a:solidFill>
              </a:rPr>
              <a:t>Les leçon 1                  08.10 – 09.00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rgbClr val="FFFF66"/>
                </a:solidFill>
              </a:rPr>
              <a:t>Les 2 	                           09.05 – 09.55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chemeClr val="bg1"/>
                </a:solidFill>
              </a:rPr>
              <a:t>Break  	          09.55 – 10.15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rgbClr val="FFFF66"/>
                </a:solidFill>
              </a:rPr>
              <a:t>Les 3 	                           10.15 – 11.05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chemeClr val="bg1"/>
                </a:solidFill>
              </a:rPr>
              <a:t>Les 4 	          11.10 – 12.00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rgbClr val="FFFF66"/>
                </a:solidFill>
              </a:rPr>
              <a:t>Middagmaal</a:t>
            </a:r>
            <a:r>
              <a:rPr lang="fr-BE" sz="1800" kern="0" dirty="0">
                <a:solidFill>
                  <a:srgbClr val="FFFF66"/>
                </a:solidFill>
              </a:rPr>
              <a:t> </a:t>
            </a:r>
            <a:br>
              <a:rPr lang="fr-BE" sz="1800" kern="0" dirty="0">
                <a:solidFill>
                  <a:srgbClr val="FFFF66"/>
                </a:solidFill>
              </a:rPr>
            </a:br>
            <a:r>
              <a:rPr lang="fr-BE" sz="1800" kern="0" dirty="0">
                <a:solidFill>
                  <a:srgbClr val="FFFF66"/>
                </a:solidFill>
              </a:rPr>
              <a:t>Repas midi	          12.00 – 12.50</a:t>
            </a:r>
            <a:endParaRPr lang="en-US" sz="1800" kern="0" dirty="0">
              <a:solidFill>
                <a:srgbClr val="FFFF66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D1EE95-9A62-88A3-6FA6-3F01DA4D6384}"/>
              </a:ext>
            </a:extLst>
          </p:cNvPr>
          <p:cNvSpPr txBox="1">
            <a:spLocks noChangeArrowheads="1"/>
          </p:cNvSpPr>
          <p:nvPr/>
        </p:nvSpPr>
        <p:spPr>
          <a:xfrm>
            <a:off x="6178058" y="1556793"/>
            <a:ext cx="4316412" cy="452596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chemeClr val="bg1"/>
                </a:solidFill>
              </a:rPr>
              <a:t>Les 5   		13.00 – 13.50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rgbClr val="FFFF66"/>
                </a:solidFill>
              </a:rPr>
              <a:t>Les 6			13.55 – 14.45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chemeClr val="bg1"/>
                </a:solidFill>
              </a:rPr>
              <a:t>Break			14.45 – 15.00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rgbClr val="FFFF66"/>
                </a:solidFill>
              </a:rPr>
              <a:t>Les 7			15.00 – 15.50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chemeClr val="bg1"/>
                </a:solidFill>
              </a:rPr>
              <a:t>Les 8			15.55 – 16.45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>
                <a:solidFill>
                  <a:srgbClr val="FFFF66"/>
                </a:solidFill>
              </a:rPr>
              <a:t>Les 9			16.50 – 17.40</a:t>
            </a:r>
          </a:p>
          <a:p>
            <a:pPr eaLnBrk="1" hangingPunct="1">
              <a:lnSpc>
                <a:spcPct val="80000"/>
              </a:lnSpc>
            </a:pPr>
            <a:endParaRPr lang="fr-BE" sz="1800" kern="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chemeClr val="bg1"/>
                </a:solidFill>
              </a:rPr>
              <a:t>Avondmaal</a:t>
            </a:r>
            <a:r>
              <a:rPr lang="fr-BE" sz="1800" kern="0" dirty="0">
                <a:solidFill>
                  <a:schemeClr val="bg1"/>
                </a:solidFill>
              </a:rPr>
              <a:t> Repas soir	18.00 – 18.45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rgbClr val="FFFF66"/>
                </a:solidFill>
              </a:rPr>
              <a:t>Verplichte</a:t>
            </a:r>
            <a:r>
              <a:rPr lang="fr-BE" sz="1800" kern="0" dirty="0">
                <a:solidFill>
                  <a:srgbClr val="FFFF66"/>
                </a:solidFill>
              </a:rPr>
              <a:t> </a:t>
            </a:r>
            <a:r>
              <a:rPr lang="fr-BE" sz="1800" kern="0" dirty="0" err="1">
                <a:solidFill>
                  <a:srgbClr val="FFFF66"/>
                </a:solidFill>
              </a:rPr>
              <a:t>studie</a:t>
            </a:r>
            <a:br>
              <a:rPr lang="fr-BE" sz="1800" kern="0" dirty="0">
                <a:solidFill>
                  <a:srgbClr val="FFFF66"/>
                </a:solidFill>
              </a:rPr>
            </a:br>
            <a:r>
              <a:rPr lang="fr-BE" sz="1800" kern="0" dirty="0">
                <a:solidFill>
                  <a:srgbClr val="FFFF66"/>
                </a:solidFill>
              </a:rPr>
              <a:t>Etude obligatoire 	19.00 – 20.30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chemeClr val="bg1"/>
                </a:solidFill>
              </a:rPr>
              <a:t>Vrije</a:t>
            </a:r>
            <a:r>
              <a:rPr lang="fr-BE" sz="1800" kern="0" dirty="0">
                <a:solidFill>
                  <a:schemeClr val="bg1"/>
                </a:solidFill>
              </a:rPr>
              <a:t> </a:t>
            </a:r>
            <a:r>
              <a:rPr lang="fr-BE" sz="1800" kern="0" dirty="0" err="1">
                <a:solidFill>
                  <a:schemeClr val="bg1"/>
                </a:solidFill>
              </a:rPr>
              <a:t>studie</a:t>
            </a:r>
            <a:br>
              <a:rPr lang="fr-BE" sz="1800" kern="0" dirty="0">
                <a:solidFill>
                  <a:schemeClr val="bg1"/>
                </a:solidFill>
              </a:rPr>
            </a:br>
            <a:r>
              <a:rPr lang="fr-BE" sz="1800" kern="0" dirty="0">
                <a:solidFill>
                  <a:schemeClr val="bg1"/>
                </a:solidFill>
              </a:rPr>
              <a:t>Etude libre    		20.45 – 22.00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rgbClr val="FFFF66"/>
                </a:solidFill>
              </a:rPr>
              <a:t>Aanwezigheidscontrole</a:t>
            </a:r>
            <a:r>
              <a:rPr lang="fr-BE" sz="1800" kern="0" dirty="0">
                <a:solidFill>
                  <a:srgbClr val="FFFF66"/>
                </a:solidFill>
              </a:rPr>
              <a:t> </a:t>
            </a:r>
            <a:br>
              <a:rPr lang="fr-BE" sz="1800" kern="0" dirty="0">
                <a:solidFill>
                  <a:srgbClr val="FFFF66"/>
                </a:solidFill>
              </a:rPr>
            </a:br>
            <a:r>
              <a:rPr lang="fr-BE" sz="1800" kern="0" dirty="0">
                <a:solidFill>
                  <a:srgbClr val="FFFF66"/>
                </a:solidFill>
              </a:rPr>
              <a:t>Contrôle de Présence	22.30</a:t>
            </a:r>
          </a:p>
          <a:p>
            <a:pPr eaLnBrk="1" hangingPunct="1">
              <a:lnSpc>
                <a:spcPct val="80000"/>
              </a:lnSpc>
            </a:pPr>
            <a:r>
              <a:rPr lang="fr-BE" sz="1800" kern="0" dirty="0" err="1">
                <a:solidFill>
                  <a:schemeClr val="bg1"/>
                </a:solidFill>
              </a:rPr>
              <a:t>Doven</a:t>
            </a:r>
            <a:r>
              <a:rPr lang="fr-BE" sz="1800" kern="0" dirty="0">
                <a:solidFill>
                  <a:schemeClr val="bg1"/>
                </a:solidFill>
              </a:rPr>
              <a:t> der </a:t>
            </a:r>
            <a:r>
              <a:rPr lang="fr-BE" sz="1800" kern="0" dirty="0" err="1">
                <a:solidFill>
                  <a:schemeClr val="bg1"/>
                </a:solidFill>
              </a:rPr>
              <a:t>lichten</a:t>
            </a:r>
            <a:r>
              <a:rPr lang="fr-BE" sz="1800" kern="0" dirty="0">
                <a:solidFill>
                  <a:schemeClr val="bg1"/>
                </a:solidFill>
              </a:rPr>
              <a:t> </a:t>
            </a:r>
            <a:br>
              <a:rPr lang="fr-BE" sz="1800" kern="0" dirty="0">
                <a:solidFill>
                  <a:schemeClr val="bg1"/>
                </a:solidFill>
              </a:rPr>
            </a:br>
            <a:r>
              <a:rPr lang="fr-BE" sz="1800" kern="0" dirty="0">
                <a:solidFill>
                  <a:schemeClr val="bg1"/>
                </a:solidFill>
              </a:rPr>
              <a:t>extinction feux		23.00</a:t>
            </a:r>
            <a:endParaRPr lang="en-US" sz="1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2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5CC9E9-2B03-F4FA-2FAE-8133F758B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/>
              <a:t>Niv</a:t>
            </a:r>
            <a:r>
              <a:rPr lang="nl-BE" dirty="0"/>
              <a:t> C : Basic Training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96825B4-4F0E-CD50-F879-C9FC43CEE4F3}"/>
              </a:ext>
            </a:extLst>
          </p:cNvPr>
          <p:cNvSpPr txBox="1">
            <a:spLocks/>
          </p:cNvSpPr>
          <p:nvPr/>
        </p:nvSpPr>
        <p:spPr bwMode="auto">
          <a:xfrm>
            <a:off x="281008" y="2743304"/>
            <a:ext cx="1554551" cy="5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b="1" dirty="0"/>
              <a:t>First </a:t>
            </a:r>
            <a:r>
              <a:rPr lang="nl-BE" sz="1600" b="1" dirty="0" err="1"/>
              <a:t>year</a:t>
            </a:r>
            <a:endParaRPr lang="nl-BE" sz="1600" b="1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8275971-44F6-4B34-686A-97B06F635674}"/>
              </a:ext>
            </a:extLst>
          </p:cNvPr>
          <p:cNvSpPr txBox="1">
            <a:spLocks/>
          </p:cNvSpPr>
          <p:nvPr/>
        </p:nvSpPr>
        <p:spPr bwMode="auto">
          <a:xfrm>
            <a:off x="7295148" y="1367561"/>
            <a:ext cx="406725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dirty="0"/>
              <a:t>BTC 1</a:t>
            </a:r>
            <a:br>
              <a:rPr lang="nl-BE" sz="1600" dirty="0"/>
            </a:br>
            <a:r>
              <a:rPr lang="nl-BE" sz="1600" dirty="0"/>
              <a:t>Basic Training Course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3D14CB2-7CE2-30ED-418F-757E67B2C4E8}"/>
              </a:ext>
            </a:extLst>
          </p:cNvPr>
          <p:cNvSpPr txBox="1">
            <a:spLocks/>
          </p:cNvSpPr>
          <p:nvPr/>
        </p:nvSpPr>
        <p:spPr bwMode="auto">
          <a:xfrm>
            <a:off x="2913483" y="1366149"/>
            <a:ext cx="401079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dirty="0"/>
              <a:t>MIF</a:t>
            </a:r>
            <a:br>
              <a:rPr lang="nl-BE" sz="1600" dirty="0"/>
            </a:br>
            <a:r>
              <a:rPr lang="nl-BE" sz="1600" dirty="0"/>
              <a:t>Military </a:t>
            </a:r>
            <a:r>
              <a:rPr lang="nl-BE" sz="1600" dirty="0" err="1"/>
              <a:t>Initiation</a:t>
            </a:r>
            <a:r>
              <a:rPr lang="nl-BE" sz="1600" dirty="0"/>
              <a:t> Fase </a:t>
            </a:r>
          </a:p>
        </p:txBody>
      </p:sp>
      <p:pic>
        <p:nvPicPr>
          <p:cNvPr id="7" name="Picture 2" descr="2019-01-24-DMV-DFM-examen-MIF-PIM-Leopoldsburg-086">
            <a:extLst>
              <a:ext uri="{FF2B5EF4-FFF2-40B4-BE49-F238E27FC236}">
                <a16:creationId xmlns:a16="http://schemas.microsoft.com/office/drawing/2014/main" id="{236E1E0F-C8D6-F94D-0530-18E51062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83" y="2110085"/>
            <a:ext cx="2017835" cy="13452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 kan het volgende bevatten: een of meer mensen en buiten">
            <a:extLst>
              <a:ext uri="{FF2B5EF4-FFF2-40B4-BE49-F238E27FC236}">
                <a16:creationId xmlns:a16="http://schemas.microsoft.com/office/drawing/2014/main" id="{45D1849F-7998-55C7-DEF3-B2991DDF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44" y="2110085"/>
            <a:ext cx="2014687" cy="13452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2018-09-05-VDKMS-les-lecon-DPERM-017">
            <a:extLst>
              <a:ext uri="{FF2B5EF4-FFF2-40B4-BE49-F238E27FC236}">
                <a16:creationId xmlns:a16="http://schemas.microsoft.com/office/drawing/2014/main" id="{A02C3187-4220-EB15-497E-6075BB65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49" y="2110084"/>
            <a:ext cx="1995656" cy="133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2018-12-11 Massacross en dag op de campus-088">
            <a:extLst>
              <a:ext uri="{FF2B5EF4-FFF2-40B4-BE49-F238E27FC236}">
                <a16:creationId xmlns:a16="http://schemas.microsoft.com/office/drawing/2014/main" id="{BD9075BC-1371-858F-4A9C-AB67E5DC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05" y="2105482"/>
            <a:ext cx="2099164" cy="1332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A888826B-B712-DAE5-B1CB-0358562AC784}"/>
              </a:ext>
            </a:extLst>
          </p:cNvPr>
          <p:cNvSpPr txBox="1">
            <a:spLocks/>
          </p:cNvSpPr>
          <p:nvPr/>
        </p:nvSpPr>
        <p:spPr bwMode="auto">
          <a:xfrm>
            <a:off x="338260" y="4412574"/>
            <a:ext cx="1834551" cy="5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b="1" dirty="0"/>
              <a:t>Second</a:t>
            </a:r>
            <a:r>
              <a:rPr lang="nl-BE" sz="2400" b="1" dirty="0"/>
              <a:t> </a:t>
            </a:r>
            <a:r>
              <a:rPr lang="nl-BE" sz="1600" b="1" dirty="0" err="1"/>
              <a:t>year</a:t>
            </a:r>
            <a:endParaRPr lang="nl-BE" sz="2400" b="1" dirty="0"/>
          </a:p>
        </p:txBody>
      </p:sp>
      <p:pic>
        <p:nvPicPr>
          <p:cNvPr id="20" name="Picture 10" descr="2018-08-23-Junior-instructor-DTV- 2e-015">
            <a:extLst>
              <a:ext uri="{FF2B5EF4-FFF2-40B4-BE49-F238E27FC236}">
                <a16:creationId xmlns:a16="http://schemas.microsoft.com/office/drawing/2014/main" id="{FA78A2A5-A83D-DF7E-9185-45A57270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28" y="7133274"/>
            <a:ext cx="1989391" cy="140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15" descr="Afbeelding met persoon, man, gebouw&#10;&#10;Automatisch gegenereerde beschrijving">
            <a:extLst>
              <a:ext uri="{FF2B5EF4-FFF2-40B4-BE49-F238E27FC236}">
                <a16:creationId xmlns:a16="http://schemas.microsoft.com/office/drawing/2014/main" id="{07178E10-8ED6-09CB-4AA1-C6E5DC6FD8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18" y="7204288"/>
            <a:ext cx="1995656" cy="13321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Afbeelding 16" descr="Afbeelding met binnen, gebouw, vloer, tafel&#10;&#10;Automatisch gegenereerde beschrijving">
            <a:extLst>
              <a:ext uri="{FF2B5EF4-FFF2-40B4-BE49-F238E27FC236}">
                <a16:creationId xmlns:a16="http://schemas.microsoft.com/office/drawing/2014/main" id="{B6EDF886-5A4B-A2D7-B6A3-335559FEF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42" y="7199526"/>
            <a:ext cx="2099164" cy="13448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0E408F8E-1132-1E90-CA02-F334C1BB5B12}"/>
              </a:ext>
            </a:extLst>
          </p:cNvPr>
          <p:cNvSpPr txBox="1">
            <a:spLocks/>
          </p:cNvSpPr>
          <p:nvPr/>
        </p:nvSpPr>
        <p:spPr bwMode="auto">
          <a:xfrm>
            <a:off x="7213279" y="3728086"/>
            <a:ext cx="406725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dirty="0"/>
              <a:t>BTC 2</a:t>
            </a:r>
            <a:br>
              <a:rPr lang="nl-BE" sz="1600" dirty="0"/>
            </a:br>
            <a:r>
              <a:rPr lang="nl-BE" sz="1600" dirty="0"/>
              <a:t>Basic Training Course</a:t>
            </a:r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4FDF5395-83DE-908C-4BD3-0EB72C1F28FB}"/>
              </a:ext>
            </a:extLst>
          </p:cNvPr>
          <p:cNvSpPr txBox="1">
            <a:spLocks/>
          </p:cNvSpPr>
          <p:nvPr/>
        </p:nvSpPr>
        <p:spPr bwMode="auto">
          <a:xfrm>
            <a:off x="2831614" y="3726674"/>
            <a:ext cx="401079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1600" dirty="0"/>
              <a:t>Kader / </a:t>
            </a:r>
            <a:r>
              <a:rPr lang="nl-BE" sz="1600" dirty="0" err="1"/>
              <a:t>Cadre</a:t>
            </a:r>
            <a:br>
              <a:rPr lang="nl-BE" sz="1600" dirty="0"/>
            </a:br>
            <a:r>
              <a:rPr lang="nl-BE" sz="1600" dirty="0"/>
              <a:t>Junior </a:t>
            </a:r>
            <a:r>
              <a:rPr lang="nl-BE" sz="1600" dirty="0" err="1"/>
              <a:t>Instructor</a:t>
            </a:r>
            <a:r>
              <a:rPr lang="nl-BE" sz="1600" dirty="0"/>
              <a:t> </a:t>
            </a:r>
          </a:p>
        </p:txBody>
      </p:sp>
      <p:pic>
        <p:nvPicPr>
          <p:cNvPr id="29" name="Picture 6" descr="2018-09-04-2e-DTV-DFT-Brustem-124">
            <a:extLst>
              <a:ext uri="{FF2B5EF4-FFF2-40B4-BE49-F238E27FC236}">
                <a16:creationId xmlns:a16="http://schemas.microsoft.com/office/drawing/2014/main" id="{9160FEF3-8578-75C0-0CCC-D6002A97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98" y="4322576"/>
            <a:ext cx="2109357" cy="14062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2018-08-23-Junior-instructor-DTV- 2e-015">
            <a:extLst>
              <a:ext uri="{FF2B5EF4-FFF2-40B4-BE49-F238E27FC236}">
                <a16:creationId xmlns:a16="http://schemas.microsoft.com/office/drawing/2014/main" id="{2461CD22-1087-3F13-1FCF-B5DA2E45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54" y="4325833"/>
            <a:ext cx="1989391" cy="140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Afbeelding 15" descr="Afbeelding met persoon, man, gebouw&#10;&#10;Automatisch gegenereerde beschrijving">
            <a:extLst>
              <a:ext uri="{FF2B5EF4-FFF2-40B4-BE49-F238E27FC236}">
                <a16:creationId xmlns:a16="http://schemas.microsoft.com/office/drawing/2014/main" id="{97CEB5C7-E2C6-F8EC-CFBE-0115D4BFBE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44" y="4396847"/>
            <a:ext cx="1995656" cy="13321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Afbeelding 16" descr="Afbeelding met binnen, gebouw, vloer, tafel&#10;&#10;Automatisch gegenereerde beschrijving">
            <a:extLst>
              <a:ext uri="{FF2B5EF4-FFF2-40B4-BE49-F238E27FC236}">
                <a16:creationId xmlns:a16="http://schemas.microsoft.com/office/drawing/2014/main" id="{0854AAF0-63F5-A9C3-F8B1-B4DA45D271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68" y="4392085"/>
            <a:ext cx="2099164" cy="13448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7718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5CC9E9-2B03-F4FA-2FAE-8133F758B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/>
              <a:t>Niv</a:t>
            </a:r>
            <a:r>
              <a:rPr lang="nl-BE" dirty="0"/>
              <a:t> C </a:t>
            </a:r>
            <a:r>
              <a:rPr lang="nl-BE" dirty="0" err="1"/>
              <a:t>Technician</a:t>
            </a:r>
            <a:r>
              <a:rPr lang="nl-BE" dirty="0"/>
              <a:t>: Type Training</a:t>
            </a:r>
          </a:p>
        </p:txBody>
      </p:sp>
      <p:pic>
        <p:nvPicPr>
          <p:cNvPr id="20" name="Picture 10" descr="2018-08-23-Junior-instructor-DTV- 2e-015">
            <a:extLst>
              <a:ext uri="{FF2B5EF4-FFF2-40B4-BE49-F238E27FC236}">
                <a16:creationId xmlns:a16="http://schemas.microsoft.com/office/drawing/2014/main" id="{FA78A2A5-A83D-DF7E-9185-45A57270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28" y="7133274"/>
            <a:ext cx="1989391" cy="1402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15" descr="Afbeelding met persoon, man, gebouw&#10;&#10;Automatisch gegenereerde beschrijving">
            <a:extLst>
              <a:ext uri="{FF2B5EF4-FFF2-40B4-BE49-F238E27FC236}">
                <a16:creationId xmlns:a16="http://schemas.microsoft.com/office/drawing/2014/main" id="{07178E10-8ED6-09CB-4AA1-C6E5DC6FD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18" y="7204288"/>
            <a:ext cx="1995656" cy="13321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" name="Afbeelding 16" descr="Afbeelding met binnen, gebouw, vloer, tafel&#10;&#10;Automatisch gegenereerde beschrijving">
            <a:extLst>
              <a:ext uri="{FF2B5EF4-FFF2-40B4-BE49-F238E27FC236}">
                <a16:creationId xmlns:a16="http://schemas.microsoft.com/office/drawing/2014/main" id="{B6EDF886-5A4B-A2D7-B6A3-335559FEF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42" y="7199526"/>
            <a:ext cx="2099164" cy="13448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" name="Picture 2" descr="kaart">
            <a:extLst>
              <a:ext uri="{FF2B5EF4-FFF2-40B4-BE49-F238E27FC236}">
                <a16:creationId xmlns:a16="http://schemas.microsoft.com/office/drawing/2014/main" id="{89A9597D-93BE-1C1D-0616-3BE32F9F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35836" y="1430286"/>
            <a:ext cx="6708571" cy="52390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2" name="Text Box 24">
            <a:extLst>
              <a:ext uri="{FF2B5EF4-FFF2-40B4-BE49-F238E27FC236}">
                <a16:creationId xmlns:a16="http://schemas.microsoft.com/office/drawing/2014/main" id="{8AAC0510-2270-356A-71E3-3D522601A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95" y="5107848"/>
            <a:ext cx="35881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1600" b="1" dirty="0">
                <a:solidFill>
                  <a:srgbClr val="333CF7"/>
                </a:solidFill>
              </a:rPr>
              <a:t>❶ </a:t>
            </a:r>
            <a:r>
              <a:rPr lang="nl-BE" sz="1600" dirty="0" err="1">
                <a:solidFill>
                  <a:srgbClr val="333CF7"/>
                </a:solidFill>
              </a:rPr>
              <a:t>Instr</a:t>
            </a:r>
            <a:r>
              <a:rPr lang="nl-BE" sz="1600" dirty="0">
                <a:solidFill>
                  <a:srgbClr val="333CF7"/>
                </a:solidFill>
              </a:rPr>
              <a:t> Cel </a:t>
            </a:r>
            <a:r>
              <a:rPr lang="nl-BE" sz="1600" dirty="0" err="1">
                <a:solidFill>
                  <a:srgbClr val="333CF7"/>
                </a:solidFill>
              </a:rPr>
              <a:t>CaSa</a:t>
            </a:r>
            <a:endParaRPr lang="nl-BE" sz="1600" dirty="0">
              <a:solidFill>
                <a:srgbClr val="333CF7"/>
              </a:solidFill>
            </a:endParaRPr>
          </a:p>
          <a:p>
            <a:r>
              <a:rPr lang="nl-BE" sz="1600" b="1" dirty="0">
                <a:solidFill>
                  <a:srgbClr val="333CF7"/>
                </a:solidFill>
              </a:rPr>
              <a:t>❷ </a:t>
            </a:r>
            <a:r>
              <a:rPr lang="nl-BE" sz="1600" dirty="0" err="1">
                <a:solidFill>
                  <a:srgbClr val="333CF7"/>
                </a:solidFill>
              </a:rPr>
              <a:t>Instr</a:t>
            </a:r>
            <a:r>
              <a:rPr lang="nl-BE" sz="1600" dirty="0">
                <a:solidFill>
                  <a:srgbClr val="333CF7"/>
                </a:solidFill>
              </a:rPr>
              <a:t> Cel Beauvechain</a:t>
            </a:r>
          </a:p>
          <a:p>
            <a:r>
              <a:rPr lang="nl-BE" sz="1600" strike="sngStrike" dirty="0">
                <a:solidFill>
                  <a:srgbClr val="333CF7"/>
                </a:solidFill>
              </a:rPr>
              <a:t>❸ </a:t>
            </a:r>
            <a:r>
              <a:rPr lang="nl-BE" sz="1600" strike="sngStrike" dirty="0" err="1">
                <a:solidFill>
                  <a:srgbClr val="333CF7"/>
                </a:solidFill>
              </a:rPr>
              <a:t>Instr</a:t>
            </a:r>
            <a:r>
              <a:rPr lang="nl-BE" sz="1600" strike="sngStrike" dirty="0">
                <a:solidFill>
                  <a:srgbClr val="333CF7"/>
                </a:solidFill>
              </a:rPr>
              <a:t> Cel Melsbroek</a:t>
            </a:r>
          </a:p>
          <a:p>
            <a:r>
              <a:rPr lang="nl-BE" sz="1600" b="1" dirty="0">
                <a:solidFill>
                  <a:srgbClr val="333CF7"/>
                </a:solidFill>
              </a:rPr>
              <a:t>❹ </a:t>
            </a:r>
            <a:r>
              <a:rPr lang="nl-BE" sz="1600" dirty="0" err="1">
                <a:solidFill>
                  <a:srgbClr val="333CF7"/>
                </a:solidFill>
              </a:rPr>
              <a:t>Instr</a:t>
            </a:r>
            <a:r>
              <a:rPr lang="nl-BE" sz="1600" dirty="0">
                <a:solidFill>
                  <a:srgbClr val="333CF7"/>
                </a:solidFill>
              </a:rPr>
              <a:t> Cel Kleine-</a:t>
            </a:r>
            <a:r>
              <a:rPr lang="nl-BE" sz="1600" dirty="0" err="1">
                <a:solidFill>
                  <a:srgbClr val="333CF7"/>
                </a:solidFill>
              </a:rPr>
              <a:t>Brogel</a:t>
            </a:r>
            <a:endParaRPr lang="nl-BE" sz="1600" dirty="0">
              <a:solidFill>
                <a:srgbClr val="333CF7"/>
              </a:solidFill>
            </a:endParaRPr>
          </a:p>
          <a:p>
            <a:r>
              <a:rPr lang="nl-BE" sz="1600" b="1" dirty="0">
                <a:solidFill>
                  <a:srgbClr val="333CF7"/>
                </a:solidFill>
              </a:rPr>
              <a:t>❺ </a:t>
            </a:r>
            <a:r>
              <a:rPr lang="nl-BE" sz="1600" dirty="0" err="1">
                <a:solidFill>
                  <a:srgbClr val="333CF7"/>
                </a:solidFill>
              </a:rPr>
              <a:t>Instr</a:t>
            </a:r>
            <a:r>
              <a:rPr lang="nl-BE" sz="1600" dirty="0">
                <a:solidFill>
                  <a:srgbClr val="333CF7"/>
                </a:solidFill>
              </a:rPr>
              <a:t> Cel </a:t>
            </a:r>
            <a:r>
              <a:rPr lang="nl-BE" sz="1600" dirty="0" err="1">
                <a:solidFill>
                  <a:srgbClr val="333CF7"/>
                </a:solidFill>
              </a:rPr>
              <a:t>Florennes</a:t>
            </a:r>
            <a:endParaRPr lang="en-US" sz="1600" dirty="0">
              <a:solidFill>
                <a:srgbClr val="333CF7"/>
              </a:solidFill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B0FB299C-5F4A-8C8C-0B9D-3D627C53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327" y="2114959"/>
            <a:ext cx="40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333CF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</a:t>
            </a:r>
            <a:endParaRPr lang="en-US" sz="2400" dirty="0">
              <a:solidFill>
                <a:srgbClr val="333CF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35FECFB7-62D1-4FB5-0DF2-126FA14A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810" y="3113962"/>
            <a:ext cx="40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333CF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</a:t>
            </a:r>
            <a:endParaRPr lang="en-US" sz="2400" dirty="0">
              <a:solidFill>
                <a:srgbClr val="333CF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 Box 29">
            <a:extLst>
              <a:ext uri="{FF2B5EF4-FFF2-40B4-BE49-F238E27FC236}">
                <a16:creationId xmlns:a16="http://schemas.microsoft.com/office/drawing/2014/main" id="{2EEEF2DA-D5E3-B602-A38A-A9A95037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004" y="4234737"/>
            <a:ext cx="40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333CF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</a:t>
            </a:r>
            <a:endParaRPr lang="en-US" sz="2400" dirty="0">
              <a:solidFill>
                <a:srgbClr val="333CF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1CBF61D7-B50D-A173-26A5-0077C502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55" y="3094275"/>
            <a:ext cx="663003" cy="8173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4357F8-B7C8-2258-354F-4AAAD636B15B}"/>
              </a:ext>
            </a:extLst>
          </p:cNvPr>
          <p:cNvCxnSpPr/>
          <p:nvPr/>
        </p:nvCxnSpPr>
        <p:spPr>
          <a:xfrm flipH="1">
            <a:off x="4807049" y="3171712"/>
            <a:ext cx="66204" cy="453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2E245C-B596-6F92-3E9A-044C4A4B1F5F}"/>
              </a:ext>
            </a:extLst>
          </p:cNvPr>
          <p:cNvCxnSpPr/>
          <p:nvPr/>
        </p:nvCxnSpPr>
        <p:spPr>
          <a:xfrm flipV="1">
            <a:off x="5464745" y="2347062"/>
            <a:ext cx="553915" cy="1958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4D9D53B-14C9-AF1B-4EA0-30ADD04C1521}"/>
              </a:ext>
            </a:extLst>
          </p:cNvPr>
          <p:cNvCxnSpPr/>
          <p:nvPr/>
        </p:nvCxnSpPr>
        <p:spPr>
          <a:xfrm flipH="1">
            <a:off x="4583533" y="3450805"/>
            <a:ext cx="91399" cy="7702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6">
            <a:extLst>
              <a:ext uri="{FF2B5EF4-FFF2-40B4-BE49-F238E27FC236}">
                <a16:creationId xmlns:a16="http://schemas.microsoft.com/office/drawing/2014/main" id="{8B9743B8-A4D9-0FD0-0B4F-F3E152CE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925" y="2999006"/>
            <a:ext cx="4042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333CF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</a:t>
            </a:r>
            <a:endParaRPr lang="en-US" sz="2400" dirty="0">
              <a:solidFill>
                <a:srgbClr val="333CF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39BFA85A-4967-4B30-1108-639DBAE6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98" y="2728200"/>
            <a:ext cx="404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dirty="0">
                <a:solidFill>
                  <a:srgbClr val="333CF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</a:t>
            </a:r>
            <a:endParaRPr lang="en-US" sz="2400" dirty="0">
              <a:solidFill>
                <a:srgbClr val="333CF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" name="Picture 4">
            <a:extLst>
              <a:ext uri="{FF2B5EF4-FFF2-40B4-BE49-F238E27FC236}">
                <a16:creationId xmlns:a16="http://schemas.microsoft.com/office/drawing/2014/main" id="{27766DC4-88D1-9969-747C-E230EEEA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3370" l="9778" r="89778">
                        <a14:foregroundMark x1="42667" y1="52174" x2="42667" y2="52174"/>
                        <a14:foregroundMark x1="67556" y1="13043" x2="65333" y2="12500"/>
                        <a14:backgroundMark x1="60444" y1="30978" x2="61778" y2="24457"/>
                        <a14:backgroundMark x1="43556" y1="21739" x2="45333" y2="22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52" y="1826218"/>
            <a:ext cx="759100" cy="6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8E85D8E7-CC77-141E-D83E-EBC16E33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8302" y1="46667" x2="45283" y2="37333"/>
                        <a14:foregroundMark x1="80189" y1="64000" x2="68868" y2="77333"/>
                        <a14:foregroundMark x1="45283" y1="81333" x2="26415" y2="74667"/>
                        <a14:foregroundMark x1="41509" y1="50667" x2="45283" y2="47333"/>
                        <a14:foregroundMark x1="71698" y1="12000" x2="69811" y2="8000"/>
                        <a14:foregroundMark x1="27358" y1="10667" x2="33962" y2="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91" y="4154442"/>
            <a:ext cx="345694" cy="4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1CBCC8BC-0754-DB55-7802-65EDCBDD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17" y="4436065"/>
            <a:ext cx="350224" cy="53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CA1A9591-08E4-C117-5208-4C28CADA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8983" y1="44667" x2="43220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00" y="2668455"/>
            <a:ext cx="383657" cy="4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ED511357-6E3B-F14E-CE29-A853F029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213">
                        <a14:foregroundMark x1="51969" y1="17365" x2="51969" y2="17365"/>
                        <a14:foregroundMark x1="40157" y1="22754" x2="40157" y2="22754"/>
                        <a14:foregroundMark x1="51969" y1="17964" x2="21260" y2="32335"/>
                        <a14:foregroundMark x1="22835" y1="51497" x2="36220" y2="67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7" y="3268442"/>
            <a:ext cx="323993" cy="42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7D0F947-6269-390B-009B-AF6FE343C0A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26" y="1874502"/>
            <a:ext cx="1192576" cy="8517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2C7817-A838-09D3-8B56-D8BE54DDB6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63" y="1133794"/>
            <a:ext cx="1230822" cy="692424"/>
          </a:xfrm>
          <a:prstGeom prst="rect">
            <a:avLst/>
          </a:prstGeom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739A8E8E-2E77-BDCA-F30D-DEB5078A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0538" b="76846" l="1750" r="98438">
                        <a14:foregroundMark x1="17375" y1="47493" x2="19750" y2="33455"/>
                        <a14:foregroundMark x1="15875" y1="55242" x2="12875" y2="67457"/>
                        <a14:foregroundMark x1="24625" y1="67092" x2="23500" y2="74749"/>
                        <a14:foregroundMark x1="51625" y1="73291" x2="51625" y2="73291"/>
                        <a14:foregroundMark x1="47750" y1="69098" x2="47750" y2="69098"/>
                        <a14:foregroundMark x1="29625" y1="68915" x2="29625" y2="68915"/>
                        <a14:backgroundMark x1="11125" y1="52142" x2="14875" y2="54148"/>
                        <a14:backgroundMark x1="16500" y1="64722" x2="18375" y2="67457"/>
                        <a14:backgroundMark x1="34875" y1="66910" x2="34875" y2="66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28" y="5232709"/>
            <a:ext cx="812257" cy="55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0C26F8F9-FBD0-B1A0-8309-590877F9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50" b="72454" l="10000" r="96000">
                        <a14:foregroundMark x1="23889" y1="58932" x2="26778" y2="55593"/>
                        <a14:foregroundMark x1="22000" y1="60267" x2="22444" y2="59766"/>
                        <a14:foregroundMark x1="51222" y1="49082" x2="59444" y2="53589"/>
                        <a14:foregroundMark x1="46333" y1="47579" x2="48778" y2="48581"/>
                        <a14:foregroundMark x1="40667" y1="45075" x2="42222" y2="43907"/>
                        <a14:foregroundMark x1="49111" y1="43740" x2="66889" y2="38063"/>
                        <a14:foregroundMark x1="66556" y1="38564" x2="68333" y2="38230"/>
                        <a14:backgroundMark x1="51889" y1="42237" x2="54556" y2="40568"/>
                        <a14:backgroundMark x1="82889" y1="57262" x2="82889" y2="57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8" y="3680927"/>
            <a:ext cx="1123049" cy="77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130DD898-6441-1A35-9951-31405E95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44" b="80675" l="2125" r="96750">
                        <a14:foregroundMark x1="4875" y1="48030" x2="51875" y2="23265"/>
                        <a14:foregroundMark x1="11250" y1="27392" x2="46875" y2="23827"/>
                        <a14:foregroundMark x1="57625" y1="23265" x2="90375" y2="21951"/>
                        <a14:foregroundMark x1="90750" y1="20075" x2="89125" y2="43902"/>
                        <a14:foregroundMark x1="29125" y1="72795" x2="30000" y2="76360"/>
                        <a14:foregroundMark x1="22125" y1="73358" x2="20000" y2="78424"/>
                        <a14:foregroundMark x1="64875" y1="63227" x2="65375" y2="67730"/>
                        <a14:foregroundMark x1="28625" y1="74109" x2="28125" y2="76923"/>
                        <a14:foregroundMark x1="30125" y1="76360" x2="30125" y2="76360"/>
                        <a14:foregroundMark x1="28875" y1="76548" x2="29750" y2="78049"/>
                        <a14:foregroundMark x1="30875" y1="73921" x2="31375" y2="75047"/>
                        <a14:foregroundMark x1="31250" y1="76173" x2="30500" y2="77861"/>
                        <a14:foregroundMark x1="88000" y1="13508" x2="89500" y2="15572"/>
                        <a14:foregroundMark x1="89625" y1="14634" x2="89375" y2="16886"/>
                        <a14:foregroundMark x1="86125" y1="20450" x2="85750" y2="21201"/>
                        <a14:backgroundMark x1="34500" y1="74296" x2="59500" y2="65854"/>
                        <a14:backgroundMark x1="33375" y1="72233" x2="33375" y2="72233"/>
                        <a14:backgroundMark x1="25000" y1="75422" x2="25000" y2="75422"/>
                        <a14:backgroundMark x1="23000" y1="73546" x2="23000" y2="73546"/>
                        <a14:backgroundMark x1="20875" y1="55159" x2="20875" y2="55159"/>
                        <a14:backgroundMark x1="73250" y1="56098" x2="73250" y2="56098"/>
                        <a14:backgroundMark x1="69250" y1="58161" x2="69250" y2="58161"/>
                        <a14:backgroundMark x1="66625" y1="58537" x2="66625" y2="58537"/>
                        <a14:backgroundMark x1="64375" y1="60225" x2="64375" y2="60225"/>
                        <a14:backgroundMark x1="94375" y1="31895" x2="94375" y2="31895"/>
                        <a14:backgroundMark x1="94250" y1="22514" x2="98125" y2="37523"/>
                        <a14:backgroundMark x1="89125" y1="25141" x2="88875" y2="29081"/>
                        <a14:backgroundMark x1="89500" y1="23452" x2="89500" y2="23452"/>
                        <a14:backgroundMark x1="59375" y1="21764" x2="85250" y2="20638"/>
                        <a14:backgroundMark x1="41000" y1="23265" x2="11250" y2="25891"/>
                        <a14:backgroundMark x1="38250" y1="31520" x2="38250" y2="31520"/>
                        <a14:backgroundMark x1="67875" y1="66417" x2="78125" y2="72420"/>
                        <a14:backgroundMark x1="24625" y1="76548" x2="21750" y2="79737"/>
                        <a14:backgroundMark x1="28125" y1="73734" x2="27125" y2="75797"/>
                        <a14:backgroundMark x1="28125" y1="79550" x2="30125" y2="78987"/>
                        <a14:backgroundMark x1="31500" y1="72233" x2="32750" y2="78049"/>
                        <a14:backgroundMark x1="12155" y1="77901" x2="12155" y2="77901"/>
                        <a14:backgroundMark x1="79190" y1="54420" x2="79190" y2="54420"/>
                        <a14:backgroundMark x1="79190" y1="27901" x2="79190" y2="27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25" y="4568636"/>
            <a:ext cx="854583" cy="569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1">
            <a:extLst>
              <a:ext uri="{FF2B5EF4-FFF2-40B4-BE49-F238E27FC236}">
                <a16:creationId xmlns:a16="http://schemas.microsoft.com/office/drawing/2014/main" id="{1E24C030-DC80-D7D0-9312-C5F1D24E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220" b="94309" l="1000" r="99000">
                        <a14:backgroundMark x1="68600" y1="19512" x2="68600" y2="48374"/>
                        <a14:backgroundMark x1="68200" y1="80081" x2="68200" y2="93902"/>
                        <a14:backgroundMark x1="26600" y1="44309" x2="35000" y2="42683"/>
                        <a14:backgroundMark x1="9000" y1="63821" x2="9000" y2="63821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78">
            <a:off x="8661661" y="2894911"/>
            <a:ext cx="1186525" cy="58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62F300FE-340E-BA2B-A7F6-7CDF37E77674}"/>
              </a:ext>
            </a:extLst>
          </p:cNvPr>
          <p:cNvSpPr txBox="1">
            <a:spLocks/>
          </p:cNvSpPr>
          <p:nvPr/>
        </p:nvSpPr>
        <p:spPr>
          <a:xfrm>
            <a:off x="1457922" y="6449599"/>
            <a:ext cx="7228878" cy="27187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8E2574EC-9D9A-4022-9199-7AE26FC6795D}" type="slidenum">
              <a:rPr lang="nl-BE" smtClean="0"/>
              <a:pPr algn="ctr">
                <a:defRPr/>
              </a:pPr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284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1008" y="745829"/>
            <a:ext cx="11166353" cy="1323439"/>
          </a:xfrm>
        </p:spPr>
        <p:txBody>
          <a:bodyPr/>
          <a:lstStyle/>
          <a:p>
            <a:r>
              <a:rPr lang="fr-BE" dirty="0" err="1"/>
              <a:t>Niv</a:t>
            </a:r>
            <a:r>
              <a:rPr lang="fr-BE" dirty="0"/>
              <a:t> C</a:t>
            </a:r>
          </a:p>
          <a:p>
            <a:r>
              <a:rPr lang="fr-BE" dirty="0"/>
              <a:t>AT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5D73E0-CF8F-26A4-3CC9-0E05E67A85AF}"/>
              </a:ext>
            </a:extLst>
          </p:cNvPr>
          <p:cNvGrpSpPr/>
          <p:nvPr/>
        </p:nvGrpSpPr>
        <p:grpSpPr>
          <a:xfrm>
            <a:off x="1944122" y="1161675"/>
            <a:ext cx="4114302" cy="4804642"/>
            <a:chOff x="373564" y="1625270"/>
            <a:chExt cx="4955869" cy="4932870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D730F296-4E18-F5FA-F305-C2CFE42BC641}"/>
                </a:ext>
              </a:extLst>
            </p:cNvPr>
            <p:cNvSpPr/>
            <p:nvPr/>
          </p:nvSpPr>
          <p:spPr>
            <a:xfrm>
              <a:off x="373564" y="1625270"/>
              <a:ext cx="1395773" cy="2070034"/>
            </a:xfrm>
            <a:custGeom>
              <a:avLst/>
              <a:gdLst>
                <a:gd name="connsiteX0" fmla="*/ 0 w 1607742"/>
                <a:gd name="connsiteY0" fmla="*/ 0 h 1074651"/>
                <a:gd name="connsiteX1" fmla="*/ 1070417 w 1607742"/>
                <a:gd name="connsiteY1" fmla="*/ 0 h 1074651"/>
                <a:gd name="connsiteX2" fmla="*/ 1607742 w 1607742"/>
                <a:gd name="connsiteY2" fmla="*/ 537326 h 1074651"/>
                <a:gd name="connsiteX3" fmla="*/ 1070417 w 1607742"/>
                <a:gd name="connsiteY3" fmla="*/ 1074651 h 1074651"/>
                <a:gd name="connsiteX4" fmla="*/ 0 w 1607742"/>
                <a:gd name="connsiteY4" fmla="*/ 1074651 h 1074651"/>
                <a:gd name="connsiteX5" fmla="*/ 537326 w 1607742"/>
                <a:gd name="connsiteY5" fmla="*/ 537326 h 1074651"/>
                <a:gd name="connsiteX6" fmla="*/ 0 w 1607742"/>
                <a:gd name="connsiteY6" fmla="*/ 0 h 107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742" h="1074651">
                  <a:moveTo>
                    <a:pt x="1607741" y="0"/>
                  </a:moveTo>
                  <a:lnTo>
                    <a:pt x="1607741" y="715491"/>
                  </a:lnTo>
                  <a:lnTo>
                    <a:pt x="803870" y="1074651"/>
                  </a:lnTo>
                  <a:lnTo>
                    <a:pt x="1" y="715491"/>
                  </a:lnTo>
                  <a:lnTo>
                    <a:pt x="1" y="0"/>
                  </a:lnTo>
                  <a:lnTo>
                    <a:pt x="803870" y="359161"/>
                  </a:lnTo>
                  <a:lnTo>
                    <a:pt x="1607741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8" tIns="409663" rIns="6668" bIns="409661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dirty="0"/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Basic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Training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Course</a:t>
              </a: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3230628-BDD3-4D11-3429-17F31095673B}"/>
                </a:ext>
              </a:extLst>
            </p:cNvPr>
            <p:cNvSpPr/>
            <p:nvPr/>
          </p:nvSpPr>
          <p:spPr>
            <a:xfrm>
              <a:off x="1825252" y="2359858"/>
              <a:ext cx="3504179" cy="730210"/>
            </a:xfrm>
            <a:custGeom>
              <a:avLst/>
              <a:gdLst>
                <a:gd name="connsiteX0" fmla="*/ 121704 w 730209"/>
                <a:gd name="connsiteY0" fmla="*/ 0 h 3398165"/>
                <a:gd name="connsiteX1" fmla="*/ 608505 w 730209"/>
                <a:gd name="connsiteY1" fmla="*/ 0 h 3398165"/>
                <a:gd name="connsiteX2" fmla="*/ 730209 w 730209"/>
                <a:gd name="connsiteY2" fmla="*/ 121704 h 3398165"/>
                <a:gd name="connsiteX3" fmla="*/ 730209 w 730209"/>
                <a:gd name="connsiteY3" fmla="*/ 3398165 h 3398165"/>
                <a:gd name="connsiteX4" fmla="*/ 730209 w 730209"/>
                <a:gd name="connsiteY4" fmla="*/ 3398165 h 3398165"/>
                <a:gd name="connsiteX5" fmla="*/ 0 w 730209"/>
                <a:gd name="connsiteY5" fmla="*/ 3398165 h 3398165"/>
                <a:gd name="connsiteX6" fmla="*/ 0 w 730209"/>
                <a:gd name="connsiteY6" fmla="*/ 3398165 h 3398165"/>
                <a:gd name="connsiteX7" fmla="*/ 0 w 730209"/>
                <a:gd name="connsiteY7" fmla="*/ 121704 h 3398165"/>
                <a:gd name="connsiteX8" fmla="*/ 121704 w 730209"/>
                <a:gd name="connsiteY8" fmla="*/ 0 h 33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209" h="3398165">
                  <a:moveTo>
                    <a:pt x="730209" y="566374"/>
                  </a:moveTo>
                  <a:lnTo>
                    <a:pt x="730209" y="2831791"/>
                  </a:lnTo>
                  <a:cubicBezTo>
                    <a:pt x="730209" y="3144588"/>
                    <a:pt x="718500" y="3398163"/>
                    <a:pt x="704057" y="3398163"/>
                  </a:cubicBezTo>
                  <a:lnTo>
                    <a:pt x="0" y="3398163"/>
                  </a:lnTo>
                  <a:lnTo>
                    <a:pt x="0" y="3398163"/>
                  </a:lnTo>
                  <a:lnTo>
                    <a:pt x="0" y="2"/>
                  </a:lnTo>
                  <a:lnTo>
                    <a:pt x="0" y="2"/>
                  </a:lnTo>
                  <a:lnTo>
                    <a:pt x="704057" y="2"/>
                  </a:lnTo>
                  <a:cubicBezTo>
                    <a:pt x="718500" y="2"/>
                    <a:pt x="730209" y="253577"/>
                    <a:pt x="730209" y="56637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33402" rIns="33402" bIns="33402" numCol="1" spcCol="1270" anchor="ctr" anchorCtr="0">
              <a:noAutofit/>
            </a:bodyPr>
            <a:lstStyle/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 err="1"/>
                <a:t>Saffraanberg</a:t>
              </a:r>
              <a:endParaRPr lang="en-US" sz="1400" dirty="0"/>
            </a:p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/>
                <a:t>12 months</a:t>
              </a: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223C8D3-FB0E-3D59-9241-33C527F58960}"/>
                </a:ext>
              </a:extLst>
            </p:cNvPr>
            <p:cNvSpPr/>
            <p:nvPr/>
          </p:nvSpPr>
          <p:spPr>
            <a:xfrm>
              <a:off x="373564" y="3008664"/>
              <a:ext cx="1395773" cy="2017375"/>
            </a:xfrm>
            <a:custGeom>
              <a:avLst/>
              <a:gdLst>
                <a:gd name="connsiteX0" fmla="*/ 0 w 1123399"/>
                <a:gd name="connsiteY0" fmla="*/ 0 h 942209"/>
                <a:gd name="connsiteX1" fmla="*/ 652295 w 1123399"/>
                <a:gd name="connsiteY1" fmla="*/ 0 h 942209"/>
                <a:gd name="connsiteX2" fmla="*/ 1123399 w 1123399"/>
                <a:gd name="connsiteY2" fmla="*/ 471105 h 942209"/>
                <a:gd name="connsiteX3" fmla="*/ 652295 w 1123399"/>
                <a:gd name="connsiteY3" fmla="*/ 942209 h 942209"/>
                <a:gd name="connsiteX4" fmla="*/ 0 w 1123399"/>
                <a:gd name="connsiteY4" fmla="*/ 942209 h 942209"/>
                <a:gd name="connsiteX5" fmla="*/ 471105 w 1123399"/>
                <a:gd name="connsiteY5" fmla="*/ 471105 h 942209"/>
                <a:gd name="connsiteX6" fmla="*/ 0 w 1123399"/>
                <a:gd name="connsiteY6" fmla="*/ 0 h 94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399" h="942209">
                  <a:moveTo>
                    <a:pt x="1123398" y="0"/>
                  </a:moveTo>
                  <a:lnTo>
                    <a:pt x="1123398" y="547088"/>
                  </a:lnTo>
                  <a:lnTo>
                    <a:pt x="561699" y="942209"/>
                  </a:lnTo>
                  <a:lnTo>
                    <a:pt x="1" y="547088"/>
                  </a:lnTo>
                  <a:lnTo>
                    <a:pt x="1" y="0"/>
                  </a:lnTo>
                  <a:lnTo>
                    <a:pt x="561699" y="395122"/>
                  </a:lnTo>
                  <a:lnTo>
                    <a:pt x="112339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8" tIns="359996" rIns="6667" bIns="359996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dirty="0"/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Specialized course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part 1</a:t>
              </a: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9FE1B5A-F3D3-FD26-0A35-97FB0B063E35}"/>
                </a:ext>
              </a:extLst>
            </p:cNvPr>
            <p:cNvSpPr/>
            <p:nvPr/>
          </p:nvSpPr>
          <p:spPr>
            <a:xfrm>
              <a:off x="1825252" y="3644205"/>
              <a:ext cx="3504179" cy="730210"/>
            </a:xfrm>
            <a:custGeom>
              <a:avLst/>
              <a:gdLst>
                <a:gd name="connsiteX0" fmla="*/ 121704 w 730209"/>
                <a:gd name="connsiteY0" fmla="*/ 0 h 3398165"/>
                <a:gd name="connsiteX1" fmla="*/ 608505 w 730209"/>
                <a:gd name="connsiteY1" fmla="*/ 0 h 3398165"/>
                <a:gd name="connsiteX2" fmla="*/ 730209 w 730209"/>
                <a:gd name="connsiteY2" fmla="*/ 121704 h 3398165"/>
                <a:gd name="connsiteX3" fmla="*/ 730209 w 730209"/>
                <a:gd name="connsiteY3" fmla="*/ 3398165 h 3398165"/>
                <a:gd name="connsiteX4" fmla="*/ 730209 w 730209"/>
                <a:gd name="connsiteY4" fmla="*/ 3398165 h 3398165"/>
                <a:gd name="connsiteX5" fmla="*/ 0 w 730209"/>
                <a:gd name="connsiteY5" fmla="*/ 3398165 h 3398165"/>
                <a:gd name="connsiteX6" fmla="*/ 0 w 730209"/>
                <a:gd name="connsiteY6" fmla="*/ 3398165 h 3398165"/>
                <a:gd name="connsiteX7" fmla="*/ 0 w 730209"/>
                <a:gd name="connsiteY7" fmla="*/ 121704 h 3398165"/>
                <a:gd name="connsiteX8" fmla="*/ 121704 w 730209"/>
                <a:gd name="connsiteY8" fmla="*/ 0 h 339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209" h="3398165">
                  <a:moveTo>
                    <a:pt x="730209" y="566374"/>
                  </a:moveTo>
                  <a:lnTo>
                    <a:pt x="730209" y="2831791"/>
                  </a:lnTo>
                  <a:cubicBezTo>
                    <a:pt x="730209" y="3144588"/>
                    <a:pt x="718500" y="3398163"/>
                    <a:pt x="704057" y="3398163"/>
                  </a:cubicBezTo>
                  <a:lnTo>
                    <a:pt x="0" y="3398163"/>
                  </a:lnTo>
                  <a:lnTo>
                    <a:pt x="0" y="3398163"/>
                  </a:lnTo>
                  <a:lnTo>
                    <a:pt x="0" y="2"/>
                  </a:lnTo>
                  <a:lnTo>
                    <a:pt x="0" y="2"/>
                  </a:lnTo>
                  <a:lnTo>
                    <a:pt x="704057" y="2"/>
                  </a:lnTo>
                  <a:cubicBezTo>
                    <a:pt x="718500" y="2"/>
                    <a:pt x="730209" y="253577"/>
                    <a:pt x="730209" y="56637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33402" rIns="33402" bIns="33402" numCol="1" spcCol="1270" anchor="ctr" anchorCtr="0">
              <a:noAutofit/>
            </a:bodyPr>
            <a:lstStyle/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 err="1"/>
                <a:t>Saffraanberg</a:t>
              </a:r>
              <a:endParaRPr lang="en-US" sz="1400" dirty="0"/>
            </a:p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/>
                <a:t>12 months</a:t>
              </a: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81900BD-D10A-32AA-EC8B-E0570F6BD8D8}"/>
                </a:ext>
              </a:extLst>
            </p:cNvPr>
            <p:cNvSpPr/>
            <p:nvPr/>
          </p:nvSpPr>
          <p:spPr>
            <a:xfrm>
              <a:off x="373564" y="4212811"/>
              <a:ext cx="1395772" cy="2345329"/>
            </a:xfrm>
            <a:custGeom>
              <a:avLst/>
              <a:gdLst>
                <a:gd name="connsiteX0" fmla="*/ 0 w 1123399"/>
                <a:gd name="connsiteY0" fmla="*/ 0 h 983022"/>
                <a:gd name="connsiteX1" fmla="*/ 631888 w 1123399"/>
                <a:gd name="connsiteY1" fmla="*/ 0 h 983022"/>
                <a:gd name="connsiteX2" fmla="*/ 1123399 w 1123399"/>
                <a:gd name="connsiteY2" fmla="*/ 491511 h 983022"/>
                <a:gd name="connsiteX3" fmla="*/ 631888 w 1123399"/>
                <a:gd name="connsiteY3" fmla="*/ 983022 h 983022"/>
                <a:gd name="connsiteX4" fmla="*/ 0 w 1123399"/>
                <a:gd name="connsiteY4" fmla="*/ 983022 h 983022"/>
                <a:gd name="connsiteX5" fmla="*/ 491511 w 1123399"/>
                <a:gd name="connsiteY5" fmla="*/ 491511 h 983022"/>
                <a:gd name="connsiteX6" fmla="*/ 0 w 1123399"/>
                <a:gd name="connsiteY6" fmla="*/ 0 h 98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399" h="983022">
                  <a:moveTo>
                    <a:pt x="1123398" y="0"/>
                  </a:moveTo>
                  <a:lnTo>
                    <a:pt x="1123398" y="552929"/>
                  </a:lnTo>
                  <a:lnTo>
                    <a:pt x="561700" y="983022"/>
                  </a:lnTo>
                  <a:lnTo>
                    <a:pt x="1" y="552929"/>
                  </a:lnTo>
                  <a:lnTo>
                    <a:pt x="1" y="0"/>
                  </a:lnTo>
                  <a:lnTo>
                    <a:pt x="561700" y="430093"/>
                  </a:lnTo>
                  <a:lnTo>
                    <a:pt x="1123398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68" tIns="375301" rIns="6668" bIns="375302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endParaRPr lang="en-US" sz="1400" dirty="0"/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Specialized course </a:t>
              </a:r>
            </a:p>
            <a:p>
              <a:pPr algn="ctr" defTabSz="46672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/>
                <a:t>part 2</a:t>
              </a: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DB2AA1B-23D6-22B9-3FCE-6685316504F4}"/>
                </a:ext>
              </a:extLst>
            </p:cNvPr>
            <p:cNvSpPr/>
            <p:nvPr/>
          </p:nvSpPr>
          <p:spPr>
            <a:xfrm>
              <a:off x="1825252" y="4936608"/>
              <a:ext cx="3504181" cy="897733"/>
            </a:xfrm>
            <a:custGeom>
              <a:avLst/>
              <a:gdLst>
                <a:gd name="connsiteX0" fmla="*/ 121704 w 730209"/>
                <a:gd name="connsiteY0" fmla="*/ 0 h 2604488"/>
                <a:gd name="connsiteX1" fmla="*/ 608505 w 730209"/>
                <a:gd name="connsiteY1" fmla="*/ 0 h 2604488"/>
                <a:gd name="connsiteX2" fmla="*/ 730209 w 730209"/>
                <a:gd name="connsiteY2" fmla="*/ 121704 h 2604488"/>
                <a:gd name="connsiteX3" fmla="*/ 730209 w 730209"/>
                <a:gd name="connsiteY3" fmla="*/ 2604488 h 2604488"/>
                <a:gd name="connsiteX4" fmla="*/ 730209 w 730209"/>
                <a:gd name="connsiteY4" fmla="*/ 2604488 h 2604488"/>
                <a:gd name="connsiteX5" fmla="*/ 0 w 730209"/>
                <a:gd name="connsiteY5" fmla="*/ 2604488 h 2604488"/>
                <a:gd name="connsiteX6" fmla="*/ 0 w 730209"/>
                <a:gd name="connsiteY6" fmla="*/ 2604488 h 2604488"/>
                <a:gd name="connsiteX7" fmla="*/ 0 w 730209"/>
                <a:gd name="connsiteY7" fmla="*/ 121704 h 2604488"/>
                <a:gd name="connsiteX8" fmla="*/ 121704 w 730209"/>
                <a:gd name="connsiteY8" fmla="*/ 0 h 260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209" h="2604488">
                  <a:moveTo>
                    <a:pt x="730209" y="434091"/>
                  </a:moveTo>
                  <a:lnTo>
                    <a:pt x="730209" y="2170397"/>
                  </a:lnTo>
                  <a:cubicBezTo>
                    <a:pt x="730209" y="2410137"/>
                    <a:pt x="714932" y="2604486"/>
                    <a:pt x="696087" y="2604486"/>
                  </a:cubicBezTo>
                  <a:lnTo>
                    <a:pt x="0" y="2604486"/>
                  </a:lnTo>
                  <a:lnTo>
                    <a:pt x="0" y="2604486"/>
                  </a:lnTo>
                  <a:lnTo>
                    <a:pt x="0" y="2"/>
                  </a:lnTo>
                  <a:lnTo>
                    <a:pt x="0" y="2"/>
                  </a:lnTo>
                  <a:lnTo>
                    <a:pt x="696087" y="2"/>
                  </a:lnTo>
                  <a:cubicBezTo>
                    <a:pt x="714932" y="2"/>
                    <a:pt x="730209" y="194351"/>
                    <a:pt x="730209" y="43409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7" tIns="33402" rIns="33402" bIns="33403" numCol="1" spcCol="1270" anchor="ctr" anchorCtr="0">
              <a:noAutofit/>
            </a:bodyPr>
            <a:lstStyle/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/>
                <a:t>Unit</a:t>
              </a:r>
            </a:p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/>
                <a:t>4 months</a:t>
              </a:r>
            </a:p>
            <a:p>
              <a:pPr marL="85725" lvl="1" indent="-85725" defTabSz="466725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1400" dirty="0" err="1"/>
                <a:t>Gasturbines</a:t>
              </a:r>
              <a:r>
                <a:rPr lang="en-US" sz="1400" dirty="0"/>
                <a:t>, piston engines or helicopters</a:t>
              </a:r>
            </a:p>
          </p:txBody>
        </p: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20A667DA-F657-23F0-6F47-FC3F85D9B394}"/>
              </a:ext>
            </a:extLst>
          </p:cNvPr>
          <p:cNvSpPr txBox="1">
            <a:spLocks/>
          </p:cNvSpPr>
          <p:nvPr/>
        </p:nvSpPr>
        <p:spPr>
          <a:xfrm>
            <a:off x="2934074" y="1088008"/>
            <a:ext cx="2909129" cy="5378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2100" u="sng" dirty="0">
                <a:latin typeface="Century Gothic" panose="020B0502020202020204" pitchFamily="34" charset="0"/>
              </a:rPr>
              <a:t>Type </a:t>
            </a:r>
            <a:r>
              <a:rPr lang="nl-BE" sz="2100" u="sng" dirty="0" err="1">
                <a:latin typeface="Century Gothic" panose="020B0502020202020204" pitchFamily="34" charset="0"/>
              </a:rPr>
              <a:t>trained</a:t>
            </a:r>
            <a:endParaRPr lang="nl-BE" sz="2100" u="sng" dirty="0">
              <a:latin typeface="Century Gothic" panose="020B0502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54A0D8-AD11-AE86-C03A-DF7D7E0EF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786" y="1"/>
            <a:ext cx="5615740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776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51830E-B0B3-189E-5370-3A134A12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err="1"/>
              <a:t>Niv</a:t>
            </a:r>
            <a:r>
              <a:rPr lang="nl-BE" dirty="0"/>
              <a:t>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983AF-32F0-6C6A-E49F-4B24C9FF9E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7300" y="1121229"/>
            <a:ext cx="11237400" cy="4792979"/>
          </a:xfrm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nl-BE" sz="2800" b="1" u="sng" dirty="0">
                <a:solidFill>
                  <a:srgbClr val="0070C0"/>
                </a:solidFill>
                <a:cs typeface="Calibri" panose="020F0502020204030204" pitchFamily="34" charset="0"/>
              </a:rPr>
              <a:t>Internaat/</a:t>
            </a:r>
            <a:r>
              <a:rPr lang="nl-BE" sz="2800" b="1" u="sng" dirty="0" err="1">
                <a:solidFill>
                  <a:srgbClr val="0070C0"/>
                </a:solidFill>
                <a:cs typeface="Calibri" panose="020F0502020204030204" pitchFamily="34" charset="0"/>
              </a:rPr>
              <a:t>internat</a:t>
            </a:r>
            <a:endParaRPr lang="nl-BE" sz="2800" b="1" u="sng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nl-BE" sz="900" b="1" u="sng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nl-BE" sz="1600" dirty="0">
                <a:cs typeface="Calibri" panose="020F0502020204030204" pitchFamily="34" charset="0"/>
              </a:rPr>
              <a:t> Mil </a:t>
            </a:r>
            <a:r>
              <a:rPr lang="nl-BE" sz="1600" dirty="0" err="1">
                <a:cs typeface="Calibri" panose="020F0502020204030204" pitchFamily="34" charset="0"/>
              </a:rPr>
              <a:t>Fmn</a:t>
            </a:r>
            <a:r>
              <a:rPr lang="nl-BE" sz="1600" dirty="0">
                <a:cs typeface="Calibri" panose="020F0502020204030204" pitchFamily="34" charset="0"/>
              </a:rPr>
              <a:t> = iedereen Living In (LI) en geen wekelijkse uitgang (sortie) / </a:t>
            </a:r>
            <a:r>
              <a:rPr lang="nl-BE" sz="1600" dirty="0" err="1">
                <a:cs typeface="Calibri" panose="020F0502020204030204" pitchFamily="34" charset="0"/>
              </a:rPr>
              <a:t>Tous</a:t>
            </a:r>
            <a:r>
              <a:rPr lang="nl-BE" sz="1600" dirty="0">
                <a:cs typeface="Calibri" panose="020F0502020204030204" pitchFamily="34" charset="0"/>
              </a:rPr>
              <a:t> Living IN, pas de sortie</a:t>
            </a:r>
          </a:p>
          <a:p>
            <a:pPr lvl="1" eaLnBrk="0" hangingPunct="0">
              <a:spcBef>
                <a:spcPct val="50000"/>
              </a:spcBef>
              <a:buFontTx/>
              <a:buChar char="•"/>
            </a:pPr>
            <a:r>
              <a:rPr lang="nl-BE" sz="1600" dirty="0">
                <a:cs typeface="Calibri" panose="020F0502020204030204" pitchFamily="34" charset="0"/>
              </a:rPr>
              <a:t> ATO </a:t>
            </a:r>
            <a:r>
              <a:rPr lang="nl-BE" sz="1600" dirty="0" err="1">
                <a:cs typeface="Calibri" panose="020F0502020204030204" pitchFamily="34" charset="0"/>
              </a:rPr>
              <a:t>Vmg</a:t>
            </a:r>
            <a:r>
              <a:rPr lang="nl-BE" sz="1600" dirty="0">
                <a:cs typeface="Calibri" panose="020F0502020204030204" pitchFamily="34" charset="0"/>
              </a:rPr>
              <a:t> = iedereen LI behalve gehuwden en samenwonenden (gunst) /</a:t>
            </a:r>
            <a:r>
              <a:rPr lang="nl-BE" sz="1600" dirty="0" err="1">
                <a:cs typeface="Calibri" panose="020F0502020204030204" pitchFamily="34" charset="0"/>
              </a:rPr>
              <a:t>Tous</a:t>
            </a:r>
            <a:r>
              <a:rPr lang="nl-BE" sz="1600" dirty="0">
                <a:cs typeface="Calibri" panose="020F0502020204030204" pitchFamily="34" charset="0"/>
              </a:rPr>
              <a:t> Living IN, </a:t>
            </a:r>
            <a:r>
              <a:rPr lang="nl-BE" sz="1600" dirty="0" err="1">
                <a:cs typeface="Calibri" panose="020F0502020204030204" pitchFamily="34" charset="0"/>
              </a:rPr>
              <a:t>sauf</a:t>
            </a:r>
            <a:r>
              <a:rPr lang="nl-BE" sz="1600" dirty="0">
                <a:cs typeface="Calibri" panose="020F0502020204030204" pitchFamily="34" charset="0"/>
              </a:rPr>
              <a:t> </a:t>
            </a:r>
            <a:r>
              <a:rPr lang="nl-BE" sz="1600" dirty="0" err="1">
                <a:cs typeface="Calibri" panose="020F0502020204030204" pitchFamily="34" charset="0"/>
              </a:rPr>
              <a:t>mariés</a:t>
            </a:r>
            <a:r>
              <a:rPr lang="nl-BE" sz="1600" dirty="0">
                <a:cs typeface="Calibri" panose="020F0502020204030204" pitchFamily="34" charset="0"/>
              </a:rPr>
              <a:t>/</a:t>
            </a:r>
            <a:r>
              <a:rPr lang="nl-BE" sz="1600" dirty="0" err="1">
                <a:cs typeface="Calibri" panose="020F0502020204030204" pitchFamily="34" charset="0"/>
              </a:rPr>
              <a:t>Cohabitants</a:t>
            </a:r>
            <a:br>
              <a:rPr lang="nl-BE" sz="1600" dirty="0">
                <a:cs typeface="Calibri" panose="020F0502020204030204" pitchFamily="34" charset="0"/>
              </a:rPr>
            </a:br>
            <a:r>
              <a:rPr lang="nl-BE" sz="1600" dirty="0">
                <a:cs typeface="Calibri" panose="020F0502020204030204" pitchFamily="34" charset="0"/>
              </a:rPr>
              <a:t>  	             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 in </a:t>
            </a:r>
            <a:r>
              <a:rPr lang="nl-BE" sz="1600" dirty="0">
                <a:cs typeface="Calibri" panose="020F0502020204030204" pitchFamily="34" charset="0"/>
              </a:rPr>
              <a:t>functie van resultaten/en </a:t>
            </a:r>
            <a:r>
              <a:rPr lang="nl-BE" sz="1600" dirty="0" err="1">
                <a:cs typeface="Calibri" panose="020F0502020204030204" pitchFamily="34" charset="0"/>
              </a:rPr>
              <a:t>fonction</a:t>
            </a:r>
            <a:r>
              <a:rPr lang="nl-BE" sz="1600" dirty="0">
                <a:cs typeface="Calibri" panose="020F0502020204030204" pitchFamily="34" charset="0"/>
              </a:rPr>
              <a:t> des </a:t>
            </a:r>
            <a:r>
              <a:rPr lang="nl-BE" sz="1600" dirty="0" err="1">
                <a:cs typeface="Calibri" panose="020F0502020204030204" pitchFamily="34" charset="0"/>
              </a:rPr>
              <a:t>résultats</a:t>
            </a:r>
            <a:r>
              <a:rPr lang="nl-BE" sz="1600" dirty="0">
                <a:cs typeface="Calibri" panose="020F0502020204030204" pitchFamily="34" charset="0"/>
              </a:rPr>
              <a:t> = Go/No Go</a:t>
            </a:r>
          </a:p>
          <a:p>
            <a:pPr marL="457200" lvl="1" indent="0" eaLnBrk="0" hangingPunct="0">
              <a:spcBef>
                <a:spcPct val="50000"/>
              </a:spcBef>
              <a:buNone/>
            </a:pPr>
            <a:r>
              <a:rPr lang="nl-BE" sz="1600" dirty="0">
                <a:cs typeface="Calibri" panose="020F0502020204030204" pitchFamily="34" charset="0"/>
              </a:rPr>
              <a:t>		1 uitgang (18.00u tot 23.00u) (gunst) / </a:t>
            </a:r>
            <a:r>
              <a:rPr lang="nl-BE" sz="1600" dirty="0" err="1">
                <a:cs typeface="Calibri" panose="020F0502020204030204" pitchFamily="34" charset="0"/>
              </a:rPr>
              <a:t>Une</a:t>
            </a:r>
            <a:r>
              <a:rPr lang="nl-BE" sz="1600" dirty="0">
                <a:cs typeface="Calibri" panose="020F0502020204030204" pitchFamily="34" charset="0"/>
              </a:rPr>
              <a:t> sortie par </a:t>
            </a:r>
            <a:r>
              <a:rPr lang="nl-BE" sz="1600" dirty="0" err="1">
                <a:cs typeface="Calibri" panose="020F0502020204030204" pitchFamily="34" charset="0"/>
              </a:rPr>
              <a:t>semaine</a:t>
            </a:r>
            <a:r>
              <a:rPr lang="nl-BE" sz="1600" dirty="0">
                <a:cs typeface="Calibri" panose="020F0502020204030204" pitchFamily="34" charset="0"/>
              </a:rPr>
              <a:t> (faveur)</a:t>
            </a:r>
            <a:br>
              <a:rPr lang="nl-BE" sz="1600" dirty="0">
                <a:cs typeface="Calibri" panose="020F0502020204030204" pitchFamily="34" charset="0"/>
              </a:rPr>
            </a:br>
            <a:r>
              <a:rPr lang="nl-BE" sz="1600" dirty="0">
                <a:cs typeface="Calibri" panose="020F0502020204030204" pitchFamily="34" charset="0"/>
              </a:rPr>
              <a:t>  	             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 in </a:t>
            </a:r>
            <a:r>
              <a:rPr lang="nl-BE" sz="1600" dirty="0">
                <a:cs typeface="Calibri" panose="020F0502020204030204" pitchFamily="34" charset="0"/>
              </a:rPr>
              <a:t>functie van resultaten/ en </a:t>
            </a:r>
            <a:r>
              <a:rPr lang="nl-BE" sz="1600" dirty="0" err="1">
                <a:cs typeface="Calibri" panose="020F0502020204030204" pitchFamily="34" charset="0"/>
              </a:rPr>
              <a:t>fonction</a:t>
            </a:r>
            <a:r>
              <a:rPr lang="nl-BE" sz="1600" dirty="0">
                <a:cs typeface="Calibri" panose="020F0502020204030204" pitchFamily="34" charset="0"/>
              </a:rPr>
              <a:t> des </a:t>
            </a:r>
            <a:r>
              <a:rPr lang="nl-BE" sz="1600" dirty="0" err="1">
                <a:cs typeface="Calibri" panose="020F0502020204030204" pitchFamily="34" charset="0"/>
              </a:rPr>
              <a:t>résultats</a:t>
            </a:r>
            <a:r>
              <a:rPr lang="nl-BE" sz="1600" dirty="0">
                <a:cs typeface="Calibri" panose="020F0502020204030204" pitchFamily="34" charset="0"/>
              </a:rPr>
              <a:t> = Go/No Go 		</a:t>
            </a:r>
          </a:p>
          <a:p>
            <a:pPr marL="457200" lvl="1" indent="0" eaLnBrk="0" hangingPunct="0">
              <a:spcBef>
                <a:spcPct val="50000"/>
              </a:spcBef>
              <a:buNone/>
            </a:pPr>
            <a:r>
              <a:rPr lang="nl-BE" sz="1600" dirty="0">
                <a:cs typeface="Calibri" panose="020F0502020204030204" pitchFamily="34" charset="0"/>
              </a:rPr>
              <a:t>		Pedagogische consignes (‘s avonds en/of WE) indien slechte resultaten / </a:t>
            </a:r>
          </a:p>
          <a:p>
            <a:pPr marL="457200" lvl="1" indent="0" eaLnBrk="0" hangingPunct="0">
              <a:spcBef>
                <a:spcPct val="50000"/>
              </a:spcBef>
              <a:buNone/>
            </a:pPr>
            <a:r>
              <a:rPr lang="nl-BE" sz="1600" dirty="0">
                <a:cs typeface="Calibri" panose="020F0502020204030204" pitchFamily="34" charset="0"/>
              </a:rPr>
              <a:t>		Consignes </a:t>
            </a:r>
            <a:r>
              <a:rPr lang="nl-BE" sz="1600" dirty="0" err="1">
                <a:cs typeface="Calibri" panose="020F0502020204030204" pitchFamily="34" charset="0"/>
              </a:rPr>
              <a:t>pédagogiques</a:t>
            </a:r>
            <a:r>
              <a:rPr lang="nl-BE" sz="1600" dirty="0">
                <a:cs typeface="Calibri" panose="020F0502020204030204" pitchFamily="34" charset="0"/>
              </a:rPr>
              <a:t> si </a:t>
            </a:r>
            <a:r>
              <a:rPr lang="nl-BE" sz="1600" dirty="0" err="1">
                <a:cs typeface="Calibri" panose="020F0502020204030204" pitchFamily="34" charset="0"/>
              </a:rPr>
              <a:t>résultats</a:t>
            </a:r>
            <a:r>
              <a:rPr lang="nl-BE" sz="1600" dirty="0">
                <a:cs typeface="Calibri" panose="020F0502020204030204" pitchFamily="34" charset="0"/>
              </a:rPr>
              <a:t> ne </a:t>
            </a:r>
            <a:r>
              <a:rPr lang="nl-BE" sz="1600" dirty="0" err="1">
                <a:cs typeface="Calibri" panose="020F0502020204030204" pitchFamily="34" charset="0"/>
              </a:rPr>
              <a:t>sont</a:t>
            </a:r>
            <a:r>
              <a:rPr lang="nl-BE" sz="1600" dirty="0">
                <a:cs typeface="Calibri" panose="020F0502020204030204" pitchFamily="34" charset="0"/>
              </a:rPr>
              <a:t> pas bons</a:t>
            </a:r>
            <a:br>
              <a:rPr lang="nl-BE" sz="1600" dirty="0">
                <a:cs typeface="Calibri" panose="020F0502020204030204" pitchFamily="34" charset="0"/>
              </a:rPr>
            </a:br>
            <a:endParaRPr lang="nl-BE" sz="1600" dirty="0">
              <a:cs typeface="Calibri" panose="020F0502020204030204" pitchFamily="34" charset="0"/>
            </a:endParaRPr>
          </a:p>
          <a:p>
            <a:pPr algn="ctr"/>
            <a:r>
              <a:rPr lang="nl-BE" sz="2800" b="1" u="sng" dirty="0">
                <a:solidFill>
                  <a:srgbClr val="0070C0"/>
                </a:solidFill>
                <a:cs typeface="Calibri" panose="020F0502020204030204" pitchFamily="34" charset="0"/>
              </a:rPr>
              <a:t>Tucht/Discipline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nl-BE" sz="1600" dirty="0">
                <a:cs typeface="Calibri" panose="020F0502020204030204" pitchFamily="34" charset="0"/>
              </a:rPr>
              <a:t> </a:t>
            </a:r>
            <a:r>
              <a:rPr lang="nl-BE" sz="1600" dirty="0" err="1">
                <a:cs typeface="Calibri" panose="020F0502020204030204" pitchFamily="34" charset="0"/>
              </a:rPr>
              <a:t>Kand</a:t>
            </a:r>
            <a:r>
              <a:rPr lang="nl-BE" sz="1600" dirty="0">
                <a:cs typeface="Calibri" panose="020F0502020204030204" pitchFamily="34" charset="0"/>
              </a:rPr>
              <a:t> = Mil 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Drill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 –  verzamelingen/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rassemblement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 – kledij/tenue – karweien/corvées – versterking/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renfort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 -…</a:t>
            </a:r>
            <a:endParaRPr lang="nl-BE" sz="1600" dirty="0"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nl-BE" sz="1600" dirty="0">
                <a:cs typeface="Calibri" panose="020F0502020204030204" pitchFamily="34" charset="0"/>
              </a:rPr>
              <a:t> Disciplinaire straffen mogelijk/</a:t>
            </a:r>
            <a:r>
              <a:rPr lang="nl-BE" sz="1600" dirty="0" err="1">
                <a:cs typeface="Calibri" panose="020F0502020204030204" pitchFamily="34" charset="0"/>
              </a:rPr>
              <a:t>punitions</a:t>
            </a:r>
            <a:r>
              <a:rPr lang="nl-BE" sz="1600" dirty="0">
                <a:cs typeface="Calibri" panose="020F0502020204030204" pitchFamily="34" charset="0"/>
              </a:rPr>
              <a:t> </a:t>
            </a:r>
            <a:r>
              <a:rPr lang="nl-BE" sz="1600" dirty="0" err="1">
                <a:cs typeface="Calibri" panose="020F0502020204030204" pitchFamily="34" charset="0"/>
              </a:rPr>
              <a:t>disciplinaires</a:t>
            </a:r>
            <a:r>
              <a:rPr lang="nl-BE" sz="1600" dirty="0">
                <a:cs typeface="Calibri" panose="020F0502020204030204" pitchFamily="34" charset="0"/>
              </a:rPr>
              <a:t> </a:t>
            </a:r>
            <a:r>
              <a:rPr lang="nl-BE" sz="1600" dirty="0" err="1">
                <a:cs typeface="Calibri" panose="020F0502020204030204" pitchFamily="34" charset="0"/>
              </a:rPr>
              <a:t>possibles</a:t>
            </a:r>
            <a:endParaRPr lang="nl-BE" sz="1600" dirty="0"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nl-BE" sz="1600" dirty="0">
                <a:cs typeface="Calibri" panose="020F0502020204030204" pitchFamily="34" charset="0"/>
              </a:rPr>
              <a:t> Karakteriële en sportieve evaluaties/</a:t>
            </a:r>
            <a:r>
              <a:rPr lang="nl-BE" sz="1600" dirty="0" err="1">
                <a:cs typeface="Calibri" panose="020F0502020204030204" pitchFamily="34" charset="0"/>
              </a:rPr>
              <a:t>évaluations</a:t>
            </a:r>
            <a:r>
              <a:rPr lang="nl-BE" sz="1600" dirty="0">
                <a:cs typeface="Calibri" panose="020F0502020204030204" pitchFamily="34" charset="0"/>
              </a:rPr>
              <a:t> </a:t>
            </a:r>
            <a:r>
              <a:rPr lang="nl-BE" sz="1600" dirty="0" err="1">
                <a:cs typeface="Calibri" panose="020F0502020204030204" pitchFamily="34" charset="0"/>
              </a:rPr>
              <a:t>caractérielles</a:t>
            </a:r>
            <a:r>
              <a:rPr lang="nl-BE" sz="1600" dirty="0">
                <a:cs typeface="Calibri" panose="020F0502020204030204" pitchFamily="34" charset="0"/>
              </a:rPr>
              <a:t> et </a:t>
            </a:r>
            <a:r>
              <a:rPr lang="nl-BE" sz="1600" dirty="0" err="1">
                <a:cs typeface="Calibri" panose="020F0502020204030204" pitchFamily="34" charset="0"/>
              </a:rPr>
              <a:t>sportives</a:t>
            </a:r>
            <a:r>
              <a:rPr lang="nl-BE" sz="1600" dirty="0">
                <a:cs typeface="Calibri" panose="020F0502020204030204" pitchFamily="34" charset="0"/>
              </a:rPr>
              <a:t> 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nl-BE" sz="1600" dirty="0">
                <a:cs typeface="Calibri" panose="020F0502020204030204" pitchFamily="34" charset="0"/>
              </a:rPr>
              <a:t>mislukking/échec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	 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herklassering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 of burger/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reclassement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ou</a:t>
            </a:r>
            <a:r>
              <a:rPr lang="nl-BE" sz="1600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nl-BE" sz="1600" dirty="0" err="1">
                <a:cs typeface="Calibri" panose="020F0502020204030204" pitchFamily="34" charset="0"/>
                <a:sym typeface="Wingdings" panose="05000000000000000000" pitchFamily="2" charset="2"/>
              </a:rPr>
              <a:t>civil</a:t>
            </a:r>
            <a:endParaRPr lang="nl-BE" sz="1600" dirty="0">
              <a:cs typeface="Calibri" panose="020F0502020204030204" pitchFamily="34" charset="0"/>
            </a:endParaRPr>
          </a:p>
          <a:p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71430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7CA14-5704-6FB3-6909-0F486869D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249" y="292231"/>
            <a:ext cx="8746259" cy="636396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133194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next to a person writing on a piece of paper&#10;&#10;Description automatically generated">
            <a:extLst>
              <a:ext uri="{FF2B5EF4-FFF2-40B4-BE49-F238E27FC236}">
                <a16:creationId xmlns:a16="http://schemas.microsoft.com/office/drawing/2014/main" id="{B0F201CA-96E3-8466-4891-6738C6167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398" y="0"/>
            <a:ext cx="3988340" cy="3429000"/>
          </a:xfrm>
          <a:prstGeom prst="rect">
            <a:avLst/>
          </a:prstGeom>
        </p:spPr>
      </p:pic>
      <p:pic>
        <p:nvPicPr>
          <p:cNvPr id="11" name="Picture 10" descr="A group of people walking down a sidewalk with luggage bags&#10;&#10;Description automatically generated">
            <a:extLst>
              <a:ext uri="{FF2B5EF4-FFF2-40B4-BE49-F238E27FC236}">
                <a16:creationId xmlns:a16="http://schemas.microsoft.com/office/drawing/2014/main" id="{3F837106-ED54-ED48-B89F-20DA5EB0D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015398" cy="3428999"/>
          </a:xfrm>
          <a:prstGeom prst="rect">
            <a:avLst/>
          </a:prstGeom>
        </p:spPr>
      </p:pic>
      <p:pic>
        <p:nvPicPr>
          <p:cNvPr id="13" name="Picture 12" descr="A group of people sitting in a lecture hall&#10;&#10;Description automatically generated">
            <a:extLst>
              <a:ext uri="{FF2B5EF4-FFF2-40B4-BE49-F238E27FC236}">
                <a16:creationId xmlns:a16="http://schemas.microsoft.com/office/drawing/2014/main" id="{8DD24B22-7751-237D-ED0F-DBCB34AF2B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1"/>
            <a:ext cx="5143499" cy="3429000"/>
          </a:xfrm>
          <a:prstGeom prst="rect">
            <a:avLst/>
          </a:prstGeom>
        </p:spPr>
      </p:pic>
      <p:pic>
        <p:nvPicPr>
          <p:cNvPr id="15" name="Picture 14" descr="A group of people standing around a counter&#10;&#10;Description automatically generated">
            <a:extLst>
              <a:ext uri="{FF2B5EF4-FFF2-40B4-BE49-F238E27FC236}">
                <a16:creationId xmlns:a16="http://schemas.microsoft.com/office/drawing/2014/main" id="{F5B200D6-24F4-DB5F-1FFD-937204BC3D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3429000"/>
            <a:ext cx="5143500" cy="3429000"/>
          </a:xfrm>
          <a:prstGeom prst="rect">
            <a:avLst/>
          </a:prstGeom>
        </p:spPr>
      </p:pic>
      <p:pic>
        <p:nvPicPr>
          <p:cNvPr id="7" name="Picture 6" descr="A person and person looking at helmets&#10;&#10;Description automatically generated">
            <a:extLst>
              <a:ext uri="{FF2B5EF4-FFF2-40B4-BE49-F238E27FC236}">
                <a16:creationId xmlns:a16="http://schemas.microsoft.com/office/drawing/2014/main" id="{CD32A2AA-6095-1715-C90B-604FEB980D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643" y="3428999"/>
            <a:ext cx="3440594" cy="3428998"/>
          </a:xfrm>
          <a:prstGeom prst="rect">
            <a:avLst/>
          </a:prstGeom>
        </p:spPr>
      </p:pic>
      <p:pic>
        <p:nvPicPr>
          <p:cNvPr id="17" name="Picture 16" descr="A group of people walking on a street&#10;&#10;Description automatically generated">
            <a:extLst>
              <a:ext uri="{FF2B5EF4-FFF2-40B4-BE49-F238E27FC236}">
                <a16:creationId xmlns:a16="http://schemas.microsoft.com/office/drawing/2014/main" id="{05ED0E34-1B29-4AF4-A4DC-AA39F76CED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39" y="-31535"/>
            <a:ext cx="5188262" cy="34605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822026-FEFF-47A5-46CE-77A8A2C1F14B}"/>
              </a:ext>
            </a:extLst>
          </p:cNvPr>
          <p:cNvSpPr txBox="1"/>
          <p:nvPr/>
        </p:nvSpPr>
        <p:spPr>
          <a:xfrm>
            <a:off x="888898" y="1404257"/>
            <a:ext cx="9742714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nl-BE" sz="13800" dirty="0">
                <a:solidFill>
                  <a:schemeClr val="bg2">
                    <a:lumMod val="90000"/>
                  </a:schemeClr>
                </a:solidFill>
              </a:rPr>
              <a:t>Vragen ?</a:t>
            </a:r>
          </a:p>
          <a:p>
            <a:pPr algn="ctr"/>
            <a:r>
              <a:rPr lang="nl-BE" sz="13800" dirty="0" err="1">
                <a:solidFill>
                  <a:schemeClr val="bg2">
                    <a:lumMod val="90000"/>
                  </a:schemeClr>
                </a:solidFill>
              </a:rPr>
              <a:t>Questions</a:t>
            </a:r>
            <a:r>
              <a:rPr lang="nl-BE" sz="13800" dirty="0">
                <a:solidFill>
                  <a:schemeClr val="bg2">
                    <a:lumMod val="90000"/>
                  </a:schemeClr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3368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Welkom / Bienvenu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5C13AFCC-1D00-0A6A-6B9B-54FB56FB846B}"/>
              </a:ext>
            </a:extLst>
          </p:cNvPr>
          <p:cNvSpPr txBox="1"/>
          <p:nvPr/>
        </p:nvSpPr>
        <p:spPr>
          <a:xfrm>
            <a:off x="5468667" y="453441"/>
            <a:ext cx="183175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 err="1"/>
              <a:t>Korpsoverste</a:t>
            </a:r>
            <a:r>
              <a:rPr lang="fr-BE" sz="1800" b="1" dirty="0"/>
              <a:t> CO</a:t>
            </a:r>
          </a:p>
        </p:txBody>
      </p:sp>
      <p:sp>
        <p:nvSpPr>
          <p:cNvPr id="5" name="ZoneTexte 7">
            <a:extLst>
              <a:ext uri="{FF2B5EF4-FFF2-40B4-BE49-F238E27FC236}">
                <a16:creationId xmlns:a16="http://schemas.microsoft.com/office/drawing/2014/main" id="{8BB99551-0FDE-DAC3-6A7B-8C55168ACFEF}"/>
              </a:ext>
            </a:extLst>
          </p:cNvPr>
          <p:cNvSpPr txBox="1"/>
          <p:nvPr/>
        </p:nvSpPr>
        <p:spPr>
          <a:xfrm>
            <a:off x="2548345" y="4922293"/>
            <a:ext cx="2520280" cy="72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 err="1"/>
              <a:t>KorpsAdjudant</a:t>
            </a:r>
            <a:r>
              <a:rPr lang="fr-BE" sz="1800" b="1" dirty="0"/>
              <a:t> </a:t>
            </a:r>
          </a:p>
          <a:p>
            <a:pPr algn="ctr"/>
            <a:r>
              <a:rPr lang="fr-BE" sz="1800" b="1" dirty="0"/>
              <a:t>RSM</a:t>
            </a:r>
          </a:p>
        </p:txBody>
      </p:sp>
      <p:sp>
        <p:nvSpPr>
          <p:cNvPr id="14" name="ZoneTexte 9">
            <a:extLst>
              <a:ext uri="{FF2B5EF4-FFF2-40B4-BE49-F238E27FC236}">
                <a16:creationId xmlns:a16="http://schemas.microsoft.com/office/drawing/2014/main" id="{942D48A0-0703-308A-15E0-C6CD673FFE84}"/>
              </a:ext>
            </a:extLst>
          </p:cNvPr>
          <p:cNvSpPr txBox="1"/>
          <p:nvPr/>
        </p:nvSpPr>
        <p:spPr>
          <a:xfrm>
            <a:off x="5552394" y="3437796"/>
            <a:ext cx="1664301" cy="7294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/>
              <a:t>Directeur van</a:t>
            </a:r>
          </a:p>
          <a:p>
            <a:pPr algn="ctr"/>
            <a:r>
              <a:rPr lang="fr-BE" sz="1800" b="1" dirty="0"/>
              <a:t> de </a:t>
            </a:r>
            <a:r>
              <a:rPr lang="fr-BE" sz="1800" b="1" dirty="0" err="1"/>
              <a:t>vorming</a:t>
            </a:r>
            <a:endParaRPr lang="fr-BE" sz="18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66F84-F642-9871-4D28-33489A7554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53" y="2826602"/>
            <a:ext cx="1301212" cy="1951818"/>
          </a:xfrm>
          <a:prstGeom prst="rect">
            <a:avLst/>
          </a:prstGeom>
        </p:spPr>
      </p:pic>
      <p:sp>
        <p:nvSpPr>
          <p:cNvPr id="25" name="ZoneTexte 8">
            <a:extLst>
              <a:ext uri="{FF2B5EF4-FFF2-40B4-BE49-F238E27FC236}">
                <a16:creationId xmlns:a16="http://schemas.microsoft.com/office/drawing/2014/main" id="{8B273DB7-B73F-8AF5-8B26-A0CE1B96BABB}"/>
              </a:ext>
            </a:extLst>
          </p:cNvPr>
          <p:cNvSpPr txBox="1"/>
          <p:nvPr/>
        </p:nvSpPr>
        <p:spPr>
          <a:xfrm>
            <a:off x="7732921" y="4778277"/>
            <a:ext cx="21043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 err="1"/>
              <a:t>Korpskorporaal</a:t>
            </a:r>
            <a:endParaRPr lang="fr-BE" sz="1800" b="1" dirty="0"/>
          </a:p>
        </p:txBody>
      </p:sp>
      <p:pic>
        <p:nvPicPr>
          <p:cNvPr id="26" name="Picture 25" descr="BelArmy LtKol.png">
            <a:hlinkClick r:id="rId4"/>
            <a:extLst>
              <a:ext uri="{FF2B5EF4-FFF2-40B4-BE49-F238E27FC236}">
                <a16:creationId xmlns:a16="http://schemas.microsoft.com/office/drawing/2014/main" id="{F35BE0B4-0A13-B725-ABCB-3CF567EB56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921" y="5373072"/>
            <a:ext cx="462548" cy="74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BelArmy AdjtMaj.png">
            <a:hlinkClick r:id="rId6"/>
            <a:extLst>
              <a:ext uri="{FF2B5EF4-FFF2-40B4-BE49-F238E27FC236}">
                <a16:creationId xmlns:a16="http://schemas.microsoft.com/office/drawing/2014/main" id="{E04686D5-F8E2-5DC5-132E-561D9DA5398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18" y="4077433"/>
            <a:ext cx="501898" cy="74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BelArmy 1KplChef.png">
            <a:hlinkClick r:id="rId8"/>
            <a:extLst>
              <a:ext uri="{FF2B5EF4-FFF2-40B4-BE49-F238E27FC236}">
                <a16:creationId xmlns:a16="http://schemas.microsoft.com/office/drawing/2014/main" id="{5C487EBD-0D8B-2998-F791-E50A9EFB78C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0146" y="3897129"/>
            <a:ext cx="544396" cy="74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7C356-ED91-F6F5-E260-1A51B74CC94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57" y="2857582"/>
            <a:ext cx="1535374" cy="2047009"/>
          </a:xfrm>
          <a:prstGeom prst="rect">
            <a:avLst/>
          </a:prstGeom>
        </p:spPr>
      </p:pic>
      <p:pic>
        <p:nvPicPr>
          <p:cNvPr id="8" name="Picture 7" descr="A person in military uniform standing in front of a tall building&#10;&#10;Description automatically generated">
            <a:extLst>
              <a:ext uri="{FF2B5EF4-FFF2-40B4-BE49-F238E27FC236}">
                <a16:creationId xmlns:a16="http://schemas.microsoft.com/office/drawing/2014/main" id="{1F18C88B-FE57-3C10-F16D-98B9CB4F2C8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463" y="4215352"/>
            <a:ext cx="1467815" cy="1971118"/>
          </a:xfrm>
          <a:prstGeom prst="rect">
            <a:avLst/>
          </a:prstGeom>
        </p:spPr>
      </p:pic>
      <p:pic>
        <p:nvPicPr>
          <p:cNvPr id="10" name="Picture 9" descr="A person in military uniform">
            <a:extLst>
              <a:ext uri="{FF2B5EF4-FFF2-40B4-BE49-F238E27FC236}">
                <a16:creationId xmlns:a16="http://schemas.microsoft.com/office/drawing/2014/main" id="{BC36FE5A-E68B-C507-C398-F5683DCE71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62" y="1099772"/>
            <a:ext cx="1464541" cy="2197028"/>
          </a:xfrm>
          <a:prstGeom prst="rect">
            <a:avLst/>
          </a:prstGeom>
        </p:spPr>
      </p:pic>
      <p:pic>
        <p:nvPicPr>
          <p:cNvPr id="11" name="Picture 10" descr="BelAF Kol.png">
            <a:hlinkClick r:id="rId13"/>
            <a:extLst>
              <a:ext uri="{FF2B5EF4-FFF2-40B4-BE49-F238E27FC236}">
                <a16:creationId xmlns:a16="http://schemas.microsoft.com/office/drawing/2014/main" id="{66F88919-D554-9C16-6E6E-1B275DF7439D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21" y="2550971"/>
            <a:ext cx="462548" cy="745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87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352162" y="5092589"/>
            <a:ext cx="11672876" cy="10156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sz="6000" dirty="0">
                <a:solidFill>
                  <a:srgbClr val="1A4652"/>
                </a:solidFill>
                <a:latin typeface="Palanquin Bold"/>
                <a:ea typeface="Palanquin Bold"/>
                <a:cs typeface="Palanquin Bold"/>
                <a:sym typeface="Palanquin Bold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4349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Welkom / Bienvenu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66B1C-27E2-C795-9DC7-476C814E0A19}"/>
              </a:ext>
            </a:extLst>
          </p:cNvPr>
          <p:cNvSpPr txBox="1"/>
          <p:nvPr/>
        </p:nvSpPr>
        <p:spPr>
          <a:xfrm>
            <a:off x="8184149" y="2922309"/>
            <a:ext cx="3929294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Tech </a:t>
            </a:r>
            <a:r>
              <a:rPr lang="nl-BE" dirty="0" err="1"/>
              <a:t>Vmg</a:t>
            </a:r>
            <a:r>
              <a:rPr lang="nl-BE" dirty="0"/>
              <a:t>/</a:t>
            </a:r>
            <a:r>
              <a:rPr lang="nl-BE" dirty="0" err="1"/>
              <a:t>Fmn</a:t>
            </a:r>
            <a:r>
              <a:rPr lang="nl-BE" dirty="0"/>
              <a:t>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VDKader</a:t>
            </a:r>
            <a:r>
              <a:rPr lang="nl-BE" dirty="0"/>
              <a:t>/</a:t>
            </a:r>
            <a:r>
              <a:rPr lang="nl-BE" dirty="0" err="1"/>
              <a:t>DPCadre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Bach 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Mil </a:t>
            </a:r>
            <a:r>
              <a:rPr lang="nl-BE" dirty="0" err="1"/>
              <a:t>BasisVmg</a:t>
            </a:r>
            <a:r>
              <a:rPr lang="nl-BE" dirty="0"/>
              <a:t> / </a:t>
            </a:r>
            <a:r>
              <a:rPr lang="nl-BE" dirty="0" err="1"/>
              <a:t>Fmn</a:t>
            </a:r>
            <a:r>
              <a:rPr lang="nl-BE" dirty="0"/>
              <a:t> Mil de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Voortgezette </a:t>
            </a:r>
            <a:r>
              <a:rPr lang="nl-BE" dirty="0" err="1"/>
              <a:t>Vmg</a:t>
            </a:r>
            <a:r>
              <a:rPr lang="nl-BE" dirty="0"/>
              <a:t> / </a:t>
            </a:r>
            <a:r>
              <a:rPr lang="nl-BE" dirty="0" err="1"/>
              <a:t>Fmn</a:t>
            </a:r>
            <a:r>
              <a:rPr lang="nl-BE" dirty="0"/>
              <a:t> Continué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92D427-CCC1-F902-AA7F-A3B0926DF157}"/>
              </a:ext>
            </a:extLst>
          </p:cNvPr>
          <p:cNvSpPr txBox="1"/>
          <p:nvPr/>
        </p:nvSpPr>
        <p:spPr>
          <a:xfrm>
            <a:off x="8889476" y="4930219"/>
            <a:ext cx="30260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dirty="0"/>
              <a:t>± 1000 leerlingen in routine </a:t>
            </a:r>
          </a:p>
          <a:p>
            <a:r>
              <a:rPr lang="nl-BE" dirty="0"/>
              <a:t>± 1000 </a:t>
            </a:r>
            <a:r>
              <a:rPr lang="nl-BE" dirty="0" err="1"/>
              <a:t>élèves</a:t>
            </a:r>
            <a:r>
              <a:rPr lang="nl-BE" dirty="0"/>
              <a:t> en routine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F7E95-1558-5B80-4D2A-332207DBA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73" y="1439288"/>
            <a:ext cx="7067299" cy="51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8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6E1653-BA1D-5D8F-6F70-8F750702D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73" y="1439288"/>
            <a:ext cx="7067299" cy="51423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Welkom / Bienvenu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0A0E-F931-C7F0-901B-24F7F8AFDB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156" y="4661339"/>
            <a:ext cx="4979468" cy="2065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737CE-423D-2128-5D76-78A9C439EE17}"/>
              </a:ext>
            </a:extLst>
          </p:cNvPr>
          <p:cNvSpPr/>
          <p:nvPr/>
        </p:nvSpPr>
        <p:spPr>
          <a:xfrm rot="20321044">
            <a:off x="3403879" y="1920312"/>
            <a:ext cx="370531" cy="971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01F04-16F3-8707-6800-057E45F03A6E}"/>
              </a:ext>
            </a:extLst>
          </p:cNvPr>
          <p:cNvSpPr/>
          <p:nvPr/>
        </p:nvSpPr>
        <p:spPr>
          <a:xfrm>
            <a:off x="3636579" y="3245884"/>
            <a:ext cx="481691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9DE1E-AAAE-3E3C-54CD-02E242B6F6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534" y="1880732"/>
            <a:ext cx="2051720" cy="1365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639769-5E8D-8B87-8F0B-FB252BED3D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349" y="1163634"/>
            <a:ext cx="1952058" cy="1365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537225-20F0-D297-3BC7-51CD603B42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75" y="1687681"/>
            <a:ext cx="1962489" cy="1309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8B4B22-3366-6479-E3AB-18D63291CCB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75" y="4702792"/>
            <a:ext cx="2111387" cy="14093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E9C77C-77EB-FCA2-29CF-B9B2E4119EF0}"/>
              </a:ext>
            </a:extLst>
          </p:cNvPr>
          <p:cNvSpPr/>
          <p:nvPr/>
        </p:nvSpPr>
        <p:spPr>
          <a:xfrm>
            <a:off x="6727465" y="3338135"/>
            <a:ext cx="792088" cy="108012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CC89BC-E8EE-F53C-1B8D-63AF71DEE4D6}"/>
              </a:ext>
            </a:extLst>
          </p:cNvPr>
          <p:cNvSpPr/>
          <p:nvPr/>
        </p:nvSpPr>
        <p:spPr>
          <a:xfrm>
            <a:off x="6057206" y="3281888"/>
            <a:ext cx="348426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793831C0-8B55-7B2B-7EBF-4E0A9D07D505}"/>
              </a:ext>
            </a:extLst>
          </p:cNvPr>
          <p:cNvSpPr/>
          <p:nvPr/>
        </p:nvSpPr>
        <p:spPr>
          <a:xfrm>
            <a:off x="7019520" y="3605771"/>
            <a:ext cx="565944" cy="477982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3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Niv</a:t>
            </a:r>
            <a:r>
              <a:rPr lang="fr-BE" dirty="0"/>
              <a:t> C vs </a:t>
            </a:r>
            <a:r>
              <a:rPr lang="fr-BE" dirty="0" err="1"/>
              <a:t>Niv</a:t>
            </a:r>
            <a:r>
              <a:rPr lang="fr-BE" dirty="0"/>
              <a:t> 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281009" y="1779811"/>
            <a:ext cx="5814991" cy="4076239"/>
          </a:xfrm>
        </p:spPr>
        <p:txBody>
          <a:bodyPr/>
          <a:lstStyle/>
          <a:p>
            <a:pPr algn="just"/>
            <a:r>
              <a:rPr lang="nl-BE" sz="2800" b="1" dirty="0" err="1"/>
              <a:t>Niv</a:t>
            </a:r>
            <a:r>
              <a:rPr lang="nl-BE" sz="2800" b="1" dirty="0"/>
              <a:t> C (ATO/BT1)</a:t>
            </a:r>
          </a:p>
          <a:p>
            <a:pPr lvl="1"/>
            <a:r>
              <a:rPr lang="nl-BE" sz="2400" dirty="0"/>
              <a:t>Internaat KSOO / </a:t>
            </a:r>
            <a:r>
              <a:rPr lang="nl-BE" sz="2400" dirty="0" err="1"/>
              <a:t>Internat</a:t>
            </a:r>
            <a:r>
              <a:rPr lang="nl-BE" sz="2400" dirty="0"/>
              <a:t> ERSO</a:t>
            </a:r>
          </a:p>
          <a:p>
            <a:pPr lvl="1"/>
            <a:r>
              <a:rPr lang="nl-BE" sz="2400" dirty="0"/>
              <a:t>Technici</a:t>
            </a:r>
          </a:p>
          <a:p>
            <a:pPr lvl="2"/>
            <a:r>
              <a:rPr lang="nl-BE" sz="2000" dirty="0"/>
              <a:t>AT: Aircraft </a:t>
            </a:r>
            <a:r>
              <a:rPr lang="nl-BE" sz="2000" dirty="0" err="1"/>
              <a:t>Technician</a:t>
            </a:r>
            <a:endParaRPr lang="nl-BE" sz="2000" dirty="0"/>
          </a:p>
          <a:p>
            <a:pPr lvl="1"/>
            <a:r>
              <a:rPr lang="nl-BE" sz="2400" dirty="0"/>
              <a:t>Wedde/</a:t>
            </a:r>
            <a:r>
              <a:rPr lang="nl-BE" sz="2400" dirty="0" err="1"/>
              <a:t>Salaire</a:t>
            </a:r>
            <a:r>
              <a:rPr lang="nl-BE" sz="2400" dirty="0"/>
              <a:t> = </a:t>
            </a:r>
            <a:r>
              <a:rPr lang="nl-BE" sz="2400" dirty="0" err="1"/>
              <a:t>Niv</a:t>
            </a:r>
            <a:r>
              <a:rPr lang="nl-BE" sz="2400" dirty="0"/>
              <a:t> C</a:t>
            </a:r>
          </a:p>
          <a:p>
            <a:endParaRPr lang="fr-B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21C289-21F3-9181-FF48-E146BB4AF390}"/>
              </a:ext>
            </a:extLst>
          </p:cNvPr>
          <p:cNvSpPr txBox="1">
            <a:spLocks/>
          </p:cNvSpPr>
          <p:nvPr/>
        </p:nvSpPr>
        <p:spPr>
          <a:xfrm>
            <a:off x="6096000" y="1779811"/>
            <a:ext cx="5814991" cy="407623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184652"/>
                </a:solidFill>
                <a:effectLst/>
                <a:uFillTx/>
                <a:latin typeface="Palanquin Regular"/>
                <a:ea typeface="Arial"/>
                <a:cs typeface="Arial"/>
                <a:sym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46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b="1" dirty="0" err="1"/>
              <a:t>Niv</a:t>
            </a:r>
            <a:r>
              <a:rPr lang="nl-BE" sz="2800" b="1" dirty="0"/>
              <a:t> B</a:t>
            </a:r>
            <a:r>
              <a:rPr lang="nl-BE" sz="2800" dirty="0"/>
              <a:t> (Bachelor studenten/</a:t>
            </a:r>
            <a:r>
              <a:rPr lang="nl-BE" sz="2800" dirty="0" err="1"/>
              <a:t>étudiants</a:t>
            </a:r>
            <a:r>
              <a:rPr lang="nl-BE" sz="2800" dirty="0"/>
              <a:t>)</a:t>
            </a:r>
          </a:p>
          <a:p>
            <a:pPr lvl="1"/>
            <a:r>
              <a:rPr lang="nl-BE" sz="2400" dirty="0"/>
              <a:t>Extra </a:t>
            </a:r>
            <a:r>
              <a:rPr lang="nl-BE" sz="2400" dirty="0" err="1"/>
              <a:t>muros</a:t>
            </a:r>
            <a:r>
              <a:rPr lang="nl-BE" sz="2400" dirty="0"/>
              <a:t> (hogescholen/haute </a:t>
            </a:r>
            <a:r>
              <a:rPr lang="nl-BE" sz="2400" dirty="0" err="1"/>
              <a:t>écoles</a:t>
            </a:r>
            <a:r>
              <a:rPr lang="nl-BE" sz="2400" dirty="0"/>
              <a:t>)</a:t>
            </a:r>
          </a:p>
          <a:p>
            <a:pPr lvl="1"/>
            <a:r>
              <a:rPr lang="nl-BE" sz="2400" dirty="0"/>
              <a:t>Technici</a:t>
            </a:r>
          </a:p>
          <a:p>
            <a:pPr lvl="2"/>
            <a:r>
              <a:rPr lang="nl-BE" sz="1800" dirty="0"/>
              <a:t>AT: Aircraft </a:t>
            </a:r>
            <a:r>
              <a:rPr lang="nl-BE" sz="1800" dirty="0" err="1"/>
              <a:t>Technician</a:t>
            </a:r>
            <a:endParaRPr lang="nl-BE" sz="1800" dirty="0"/>
          </a:p>
          <a:p>
            <a:pPr lvl="2"/>
            <a:r>
              <a:rPr lang="nl-BE" sz="1800" dirty="0"/>
              <a:t>CT: </a:t>
            </a:r>
            <a:r>
              <a:rPr lang="nl-BE" sz="1800" dirty="0" err="1"/>
              <a:t>Comm</a:t>
            </a:r>
            <a:r>
              <a:rPr lang="nl-BE" sz="1800" dirty="0"/>
              <a:t> &amp; Information Systems </a:t>
            </a:r>
            <a:r>
              <a:rPr lang="nl-BE" sz="1800" dirty="0" err="1"/>
              <a:t>Technician</a:t>
            </a:r>
            <a:endParaRPr lang="nl-BE" sz="1800" dirty="0"/>
          </a:p>
          <a:p>
            <a:pPr lvl="2"/>
            <a:r>
              <a:rPr lang="nl-BE" sz="1800" dirty="0"/>
              <a:t>EN: Genie/Génie </a:t>
            </a:r>
            <a:r>
              <a:rPr lang="nl-BE" sz="1800" dirty="0" err="1"/>
              <a:t>Technician</a:t>
            </a:r>
            <a:endParaRPr lang="nl-BE" sz="1800" dirty="0"/>
          </a:p>
          <a:p>
            <a:pPr lvl="2"/>
            <a:r>
              <a:rPr lang="nl-BE" sz="1800" dirty="0"/>
              <a:t>GT: </a:t>
            </a:r>
            <a:r>
              <a:rPr lang="nl-BE" sz="1800" dirty="0" err="1"/>
              <a:t>Ground</a:t>
            </a:r>
            <a:r>
              <a:rPr lang="nl-BE" sz="1800" dirty="0"/>
              <a:t> </a:t>
            </a:r>
            <a:r>
              <a:rPr lang="nl-BE" sz="1800" dirty="0" err="1"/>
              <a:t>Technician</a:t>
            </a:r>
            <a:endParaRPr lang="nl-BE" sz="1800" dirty="0"/>
          </a:p>
          <a:p>
            <a:pPr lvl="2"/>
            <a:r>
              <a:rPr lang="nl-BE" sz="1800" dirty="0"/>
              <a:t>NT: </a:t>
            </a:r>
            <a:r>
              <a:rPr lang="nl-BE" sz="1800" dirty="0" err="1"/>
              <a:t>Naval</a:t>
            </a:r>
            <a:r>
              <a:rPr lang="nl-BE" sz="1800" dirty="0"/>
              <a:t> </a:t>
            </a:r>
            <a:r>
              <a:rPr lang="nl-BE" sz="1800" dirty="0" err="1"/>
              <a:t>Technician</a:t>
            </a:r>
            <a:endParaRPr lang="nl-BE" sz="1800" dirty="0"/>
          </a:p>
          <a:p>
            <a:pPr lvl="2"/>
            <a:r>
              <a:rPr lang="nl-BE" sz="1800" dirty="0"/>
              <a:t>MS: </a:t>
            </a:r>
            <a:r>
              <a:rPr lang="nl-BE" sz="1800" dirty="0" err="1"/>
              <a:t>Medical</a:t>
            </a:r>
            <a:r>
              <a:rPr lang="nl-BE" sz="1800" dirty="0"/>
              <a:t> Support </a:t>
            </a:r>
            <a:r>
              <a:rPr lang="nl-BE" sz="1800" dirty="0" err="1"/>
              <a:t>Technician</a:t>
            </a:r>
            <a:endParaRPr lang="nl-BE" sz="1800" dirty="0"/>
          </a:p>
          <a:p>
            <a:pPr lvl="1"/>
            <a:r>
              <a:rPr lang="nl-BE" sz="2400" dirty="0"/>
              <a:t>Wedde/</a:t>
            </a:r>
            <a:r>
              <a:rPr lang="nl-BE" sz="2400" dirty="0" err="1"/>
              <a:t>Salaire</a:t>
            </a:r>
            <a:r>
              <a:rPr lang="nl-BE" sz="2400" dirty="0"/>
              <a:t> = </a:t>
            </a:r>
            <a:r>
              <a:rPr lang="nl-BE" sz="2400" dirty="0" err="1"/>
              <a:t>Niv</a:t>
            </a:r>
            <a:r>
              <a:rPr lang="nl-BE" sz="2400" dirty="0"/>
              <a:t> C minus 20%</a:t>
            </a:r>
          </a:p>
          <a:p>
            <a:endParaRPr lang="fr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C09D2-2272-58CB-513F-B9F46DF04C0E}"/>
              </a:ext>
            </a:extLst>
          </p:cNvPr>
          <p:cNvSpPr txBox="1"/>
          <p:nvPr/>
        </p:nvSpPr>
        <p:spPr>
          <a:xfrm>
            <a:off x="1111465" y="5258816"/>
            <a:ext cx="415407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nl-BE" dirty="0"/>
              <a:t>Inlijvingen/</a:t>
            </a:r>
            <a:r>
              <a:rPr lang="nl-BE" dirty="0" err="1"/>
              <a:t>Incorporations</a:t>
            </a:r>
            <a:r>
              <a:rPr lang="nl-BE" dirty="0"/>
              <a:t> 13 Aug 25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F : xx </a:t>
            </a:r>
            <a:r>
              <a:rPr lang="nl-BE" dirty="0" err="1"/>
              <a:t>Niv</a:t>
            </a:r>
            <a:r>
              <a:rPr lang="nl-BE" dirty="0"/>
              <a:t> C + xx </a:t>
            </a:r>
            <a:r>
              <a:rPr lang="nl-BE" dirty="0" err="1"/>
              <a:t>Niv</a:t>
            </a:r>
            <a:r>
              <a:rPr lang="nl-BE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N :  xx </a:t>
            </a:r>
            <a:r>
              <a:rPr lang="nl-BE" dirty="0" err="1"/>
              <a:t>Niv</a:t>
            </a:r>
            <a:r>
              <a:rPr lang="nl-BE" dirty="0"/>
              <a:t> C + xx </a:t>
            </a:r>
            <a:r>
              <a:rPr lang="nl-BE" dirty="0" err="1"/>
              <a:t>Niv</a:t>
            </a:r>
            <a:r>
              <a:rPr lang="nl-BE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2057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EC81A-B332-EC32-3E29-4FDC3E53D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724" y="0"/>
            <a:ext cx="4255959" cy="30967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1008" y="359333"/>
            <a:ext cx="11166353" cy="1323439"/>
          </a:xfrm>
        </p:spPr>
        <p:txBody>
          <a:bodyPr/>
          <a:lstStyle/>
          <a:p>
            <a:r>
              <a:rPr lang="fr-BE" dirty="0"/>
              <a:t>Welkom </a:t>
            </a:r>
            <a:r>
              <a:rPr lang="fr-BE" dirty="0" err="1"/>
              <a:t>Kand</a:t>
            </a:r>
            <a:r>
              <a:rPr lang="fr-BE" dirty="0"/>
              <a:t>/ Bienvenu </a:t>
            </a:r>
            <a:r>
              <a:rPr lang="fr-BE" dirty="0" err="1"/>
              <a:t>Cand</a:t>
            </a:r>
            <a:endParaRPr lang="fr-BE" dirty="0"/>
          </a:p>
          <a:p>
            <a:r>
              <a:rPr lang="fr-BE" dirty="0"/>
              <a:t>13 </a:t>
            </a:r>
            <a:r>
              <a:rPr lang="fr-BE" dirty="0" err="1"/>
              <a:t>Aug</a:t>
            </a:r>
            <a:r>
              <a:rPr lang="fr-BE" dirty="0"/>
              <a:t> 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D1D4B-1591-EE21-2B47-60B89302CEC6}"/>
              </a:ext>
            </a:extLst>
          </p:cNvPr>
          <p:cNvSpPr/>
          <p:nvPr/>
        </p:nvSpPr>
        <p:spPr>
          <a:xfrm rot="5400000">
            <a:off x="10452145" y="1711897"/>
            <a:ext cx="348426" cy="6268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DAAD6-2185-8D9E-9DA0-C146A7A15426}"/>
              </a:ext>
            </a:extLst>
          </p:cNvPr>
          <p:cNvSpPr txBox="1"/>
          <p:nvPr/>
        </p:nvSpPr>
        <p:spPr>
          <a:xfrm>
            <a:off x="1206630" y="1687398"/>
            <a:ext cx="5147035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InBrief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Ctl</a:t>
            </a:r>
            <a:r>
              <a:rPr lang="nl-BE" dirty="0"/>
              <a:t> </a:t>
            </a:r>
            <a:r>
              <a:rPr lang="nl-BE" dirty="0" err="1"/>
              <a:t>arbeidgeneesheer</a:t>
            </a:r>
            <a:r>
              <a:rPr lang="nl-BE" dirty="0"/>
              <a:t>/</a:t>
            </a:r>
            <a:r>
              <a:rPr lang="nl-BE" dirty="0" err="1"/>
              <a:t>Ctl</a:t>
            </a:r>
            <a:r>
              <a:rPr lang="nl-BE" dirty="0"/>
              <a:t> </a:t>
            </a:r>
            <a:r>
              <a:rPr lang="nl-BE" dirty="0" err="1"/>
              <a:t>Médecin</a:t>
            </a:r>
            <a:r>
              <a:rPr lang="nl-BE" dirty="0"/>
              <a:t> de </a:t>
            </a:r>
            <a:r>
              <a:rPr lang="nl-BE" dirty="0" err="1"/>
              <a:t>travail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Admin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Kennismaking/Tour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Installatie/Installation Logt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12311C-19F4-292B-FF55-F394B4C7F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9001"/>
            <a:ext cx="122760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1008" y="424989"/>
            <a:ext cx="11166353" cy="1323439"/>
          </a:xfrm>
        </p:spPr>
        <p:txBody>
          <a:bodyPr/>
          <a:lstStyle/>
          <a:p>
            <a:r>
              <a:rPr lang="fr-BE" dirty="0" err="1"/>
              <a:t>Departement</a:t>
            </a:r>
            <a:r>
              <a:rPr lang="fr-BE" dirty="0"/>
              <a:t> </a:t>
            </a:r>
            <a:r>
              <a:rPr lang="fr-BE" dirty="0" err="1"/>
              <a:t>Technische</a:t>
            </a:r>
            <a:r>
              <a:rPr lang="fr-BE" dirty="0"/>
              <a:t> </a:t>
            </a:r>
            <a:r>
              <a:rPr lang="fr-BE" dirty="0" err="1"/>
              <a:t>Vorming</a:t>
            </a:r>
            <a:endParaRPr lang="fr-BE" dirty="0"/>
          </a:p>
          <a:p>
            <a:r>
              <a:rPr lang="fr-BE" dirty="0"/>
              <a:t>Département Formation Technique</a:t>
            </a:r>
          </a:p>
        </p:txBody>
      </p:sp>
      <p:sp>
        <p:nvSpPr>
          <p:cNvPr id="6" name="ZoneTexte 7">
            <a:extLst>
              <a:ext uri="{FF2B5EF4-FFF2-40B4-BE49-F238E27FC236}">
                <a16:creationId xmlns:a16="http://schemas.microsoft.com/office/drawing/2014/main" id="{F069BD90-58DC-DAA5-9590-CBB252D8C1CF}"/>
              </a:ext>
            </a:extLst>
          </p:cNvPr>
          <p:cNvSpPr txBox="1"/>
          <p:nvPr/>
        </p:nvSpPr>
        <p:spPr>
          <a:xfrm>
            <a:off x="9577146" y="113694"/>
            <a:ext cx="25202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/>
              <a:t>Commandant</a:t>
            </a:r>
            <a:br>
              <a:rPr lang="fr-BE" sz="1800" b="1" dirty="0"/>
            </a:br>
            <a:r>
              <a:rPr lang="fr-BE" sz="1800" b="1" dirty="0"/>
              <a:t>DTV - DFT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AC3573C1-42E4-4E72-A278-6C5D30A89F61}"/>
              </a:ext>
            </a:extLst>
          </p:cNvPr>
          <p:cNvSpPr txBox="1"/>
          <p:nvPr/>
        </p:nvSpPr>
        <p:spPr>
          <a:xfrm>
            <a:off x="7235021" y="2693378"/>
            <a:ext cx="403618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/>
              <a:t>Compagnie </a:t>
            </a:r>
            <a:r>
              <a:rPr lang="fr-BE" b="1" dirty="0" err="1"/>
              <a:t>Technische</a:t>
            </a:r>
            <a:r>
              <a:rPr lang="fr-BE" b="1" dirty="0"/>
              <a:t> </a:t>
            </a:r>
            <a:r>
              <a:rPr lang="fr-BE" b="1" dirty="0" err="1"/>
              <a:t>Bachelors</a:t>
            </a:r>
            <a:r>
              <a:rPr lang="fr-BE" b="1" dirty="0"/>
              <a:t> – Bacheliers </a:t>
            </a:r>
            <a:r>
              <a:rPr lang="fr-BE" sz="1800" b="1" dirty="0"/>
              <a:t> Techniques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3EF6669-8028-4CF4-A848-311FB595FCF5}"/>
              </a:ext>
            </a:extLst>
          </p:cNvPr>
          <p:cNvSpPr txBox="1"/>
          <p:nvPr/>
        </p:nvSpPr>
        <p:spPr>
          <a:xfrm>
            <a:off x="898457" y="1736557"/>
            <a:ext cx="482857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b="1" dirty="0"/>
              <a:t>Compagnie </a:t>
            </a:r>
            <a:r>
              <a:rPr lang="fr-BE" b="1" dirty="0" err="1"/>
              <a:t>Algemene</a:t>
            </a:r>
            <a:r>
              <a:rPr lang="fr-BE" b="1" dirty="0"/>
              <a:t> </a:t>
            </a:r>
            <a:r>
              <a:rPr lang="fr-BE" b="1" dirty="0" err="1"/>
              <a:t>Technische</a:t>
            </a:r>
            <a:r>
              <a:rPr lang="fr-BE" b="1" dirty="0"/>
              <a:t> </a:t>
            </a:r>
            <a:r>
              <a:rPr lang="fr-BE" b="1" dirty="0" err="1"/>
              <a:t>Opleiding</a:t>
            </a:r>
            <a:endParaRPr lang="fr-BE" b="1" dirty="0"/>
          </a:p>
          <a:p>
            <a:pPr algn="ctr"/>
            <a:r>
              <a:rPr lang="fr-BE" sz="1800" b="1" dirty="0"/>
              <a:t>Compagnie Instruction Générale Technique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C670C-ABF9-2507-5C2F-E19323E8720C}"/>
              </a:ext>
            </a:extLst>
          </p:cNvPr>
          <p:cNvSpPr txBox="1"/>
          <p:nvPr/>
        </p:nvSpPr>
        <p:spPr>
          <a:xfrm>
            <a:off x="7248034" y="5377538"/>
            <a:ext cx="22348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err="1"/>
              <a:t>Lt</a:t>
            </a:r>
            <a:r>
              <a:rPr lang="nl-BE" dirty="0"/>
              <a:t> KNUTS</a:t>
            </a:r>
          </a:p>
          <a:p>
            <a:r>
              <a:rPr lang="nl-BE" dirty="0" err="1"/>
              <a:t>Adjt</a:t>
            </a:r>
            <a:r>
              <a:rPr lang="nl-BE" dirty="0"/>
              <a:t> NEUMANN</a:t>
            </a:r>
          </a:p>
          <a:p>
            <a:r>
              <a:rPr lang="nl-BE" dirty="0" err="1"/>
              <a:t>Sgt</a:t>
            </a:r>
            <a:r>
              <a:rPr lang="nl-BE" dirty="0"/>
              <a:t> VERJANS</a:t>
            </a:r>
          </a:p>
          <a:p>
            <a:r>
              <a:rPr lang="nl-BE" dirty="0" err="1"/>
              <a:t>Mevr</a:t>
            </a:r>
            <a:r>
              <a:rPr lang="nl-BE" dirty="0"/>
              <a:t> VANSIMPSEN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48C1F9-EFE3-3A25-4113-CB094911A51C}"/>
              </a:ext>
            </a:extLst>
          </p:cNvPr>
          <p:cNvSpPr txBox="1"/>
          <p:nvPr/>
        </p:nvSpPr>
        <p:spPr>
          <a:xfrm>
            <a:off x="898457" y="4785152"/>
            <a:ext cx="280579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Kapt DE DECKERE </a:t>
            </a:r>
          </a:p>
          <a:p>
            <a:r>
              <a:rPr lang="nl-BE" i="1" dirty="0"/>
              <a:t>1SM LINDEKENS</a:t>
            </a:r>
          </a:p>
          <a:p>
            <a:r>
              <a:rPr lang="nl-BE" dirty="0"/>
              <a:t>1SGT MILES</a:t>
            </a:r>
          </a:p>
          <a:p>
            <a:r>
              <a:rPr lang="nl-BE" dirty="0"/>
              <a:t>MTR AWOUTERS</a:t>
            </a:r>
          </a:p>
          <a:p>
            <a:r>
              <a:rPr lang="nl-BE" dirty="0" err="1"/>
              <a:t>Mevr</a:t>
            </a:r>
            <a:r>
              <a:rPr lang="nl-BE" dirty="0"/>
              <a:t> VANSCHOONBEEK </a:t>
            </a:r>
          </a:p>
          <a:p>
            <a:r>
              <a:rPr lang="nl-BE" dirty="0" err="1"/>
              <a:t>Mevr</a:t>
            </a:r>
            <a:r>
              <a:rPr lang="nl-BE" dirty="0"/>
              <a:t> FOURIER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ABCF49-C829-19EA-4ED3-374E7FC2F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59" y="4189773"/>
            <a:ext cx="898083" cy="1351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00F77D-660D-59B8-FFCD-60F0E8CA7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467" y="1050099"/>
            <a:ext cx="1037401" cy="15808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825AE1-26A3-14EC-EAE7-35B495427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349" y="3170473"/>
            <a:ext cx="897455" cy="1356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6B9AAD-9997-6FA5-E390-0C81B7133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442" y="2426678"/>
            <a:ext cx="1178875" cy="17630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8CE839-6484-A444-26B8-997FD995AF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3976" y="3378335"/>
            <a:ext cx="1166143" cy="1763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FB2AD8-BCB5-D221-5A5B-B9C8E997D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1555" y="3848906"/>
            <a:ext cx="987713" cy="14859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DFBBC-5223-967D-7447-A115CC1175C5}"/>
              </a:ext>
            </a:extLst>
          </p:cNvPr>
          <p:cNvSpPr txBox="1"/>
          <p:nvPr/>
        </p:nvSpPr>
        <p:spPr>
          <a:xfrm>
            <a:off x="10275046" y="693662"/>
            <a:ext cx="14973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LCL PARIZEL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92BACC-E8F3-E432-0A40-5C1BCD97F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5804" y="4189774"/>
            <a:ext cx="898083" cy="13518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3BEF3C-9BA3-30D3-A994-E0F1287A89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5889" y="3782137"/>
            <a:ext cx="1045487" cy="14904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05AC33-2A2C-5CA3-F28C-E6FB0C9A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0317" y="5603720"/>
            <a:ext cx="883570" cy="1104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927603-7ACD-720B-7975-0135E09F0C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4359" y="5603719"/>
            <a:ext cx="883570" cy="11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Niv</a:t>
            </a:r>
            <a:r>
              <a:rPr lang="fr-BE" dirty="0"/>
              <a:t> C en/et </a:t>
            </a:r>
            <a:r>
              <a:rPr lang="fr-BE" dirty="0" err="1"/>
              <a:t>Niv</a:t>
            </a:r>
            <a:r>
              <a:rPr lang="fr-BE" dirty="0"/>
              <a:t> B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CCAC529-B5AB-3DDC-B404-A0F7EE4467A0}"/>
              </a:ext>
            </a:extLst>
          </p:cNvPr>
          <p:cNvSpPr txBox="1">
            <a:spLocks/>
          </p:cNvSpPr>
          <p:nvPr/>
        </p:nvSpPr>
        <p:spPr bwMode="auto">
          <a:xfrm>
            <a:off x="5129013" y="1196245"/>
            <a:ext cx="1554551" cy="5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BE" sz="2400" b="1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26B1100-2503-7CEE-F7E1-76AC76F0F154}"/>
              </a:ext>
            </a:extLst>
          </p:cNvPr>
          <p:cNvSpPr txBox="1">
            <a:spLocks/>
          </p:cNvSpPr>
          <p:nvPr/>
        </p:nvSpPr>
        <p:spPr bwMode="auto">
          <a:xfrm>
            <a:off x="6061847" y="2106787"/>
            <a:ext cx="406725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BE" sz="2400" dirty="0"/>
          </a:p>
          <a:p>
            <a:pPr marL="0" indent="0" algn="ctr">
              <a:buNone/>
            </a:pPr>
            <a:r>
              <a:rPr lang="nl-BE" sz="2400" dirty="0"/>
              <a:t>Courses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E4328FC-4805-3DDB-E450-ABEBB0A7BB22}"/>
              </a:ext>
            </a:extLst>
          </p:cNvPr>
          <p:cNvSpPr txBox="1">
            <a:spLocks/>
          </p:cNvSpPr>
          <p:nvPr/>
        </p:nvSpPr>
        <p:spPr bwMode="auto">
          <a:xfrm>
            <a:off x="1680182" y="2105375"/>
            <a:ext cx="401079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nl-BE" sz="2400" dirty="0"/>
            </a:br>
            <a:r>
              <a:rPr lang="nl-BE" sz="2400" dirty="0"/>
              <a:t>Military Training</a:t>
            </a:r>
          </a:p>
        </p:txBody>
      </p:sp>
      <p:pic>
        <p:nvPicPr>
          <p:cNvPr id="9" name="Picture 2" descr="2019-01-24-DMV-DFM-examen-MIF-PIM-Leopoldsburg-086">
            <a:extLst>
              <a:ext uri="{FF2B5EF4-FFF2-40B4-BE49-F238E27FC236}">
                <a16:creationId xmlns:a16="http://schemas.microsoft.com/office/drawing/2014/main" id="{5173544F-49FB-4439-7BAC-0A7BE55A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0183" y="2997771"/>
            <a:ext cx="2017835" cy="13452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 kan het volgende bevatten: een of meer mensen en buiten">
            <a:extLst>
              <a:ext uri="{FF2B5EF4-FFF2-40B4-BE49-F238E27FC236}">
                <a16:creationId xmlns:a16="http://schemas.microsoft.com/office/drawing/2014/main" id="{F5CD6448-84AA-6409-EB3B-51FC80C0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444" y="2997771"/>
            <a:ext cx="2014687" cy="13452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fbeelding kan het volgende bevatten: 2 mensen, inclusief Ste JM Ls, lachende mensen, buiten">
            <a:extLst>
              <a:ext uri="{FF2B5EF4-FFF2-40B4-BE49-F238E27FC236}">
                <a16:creationId xmlns:a16="http://schemas.microsoft.com/office/drawing/2014/main" id="{1CED178F-E109-994B-D856-A8CDE8BE5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 bwMode="auto">
          <a:xfrm>
            <a:off x="1681757" y="4342994"/>
            <a:ext cx="2014687" cy="13452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2018-05-15 MYT-191">
            <a:extLst>
              <a:ext uri="{FF2B5EF4-FFF2-40B4-BE49-F238E27FC236}">
                <a16:creationId xmlns:a16="http://schemas.microsoft.com/office/drawing/2014/main" id="{178AE1D8-12C9-02AC-1AD5-2CB758019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444" y="4349461"/>
            <a:ext cx="1994536" cy="133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2018-09-05-VDKMS-les-lecon-DPERM-017">
            <a:extLst>
              <a:ext uri="{FF2B5EF4-FFF2-40B4-BE49-F238E27FC236}">
                <a16:creationId xmlns:a16="http://schemas.microsoft.com/office/drawing/2014/main" id="{DDE43E50-32B6-227B-75D6-5A1305A8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849" y="2997770"/>
            <a:ext cx="1995656" cy="13322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2018-12-11 Massacross en dag op de campus-088">
            <a:extLst>
              <a:ext uri="{FF2B5EF4-FFF2-40B4-BE49-F238E27FC236}">
                <a16:creationId xmlns:a16="http://schemas.microsoft.com/office/drawing/2014/main" id="{FE0AB384-6C9C-E28B-C2D0-87950774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505" y="2993168"/>
            <a:ext cx="2099164" cy="13322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6" descr="Afbeelding met persoon, man, gebouw&#10;&#10;Automatisch gegenereerde beschrijving">
            <a:extLst>
              <a:ext uri="{FF2B5EF4-FFF2-40B4-BE49-F238E27FC236}">
                <a16:creationId xmlns:a16="http://schemas.microsoft.com/office/drawing/2014/main" id="{50A45B0D-69E7-7F1F-53C5-D721623EEB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48" y="4330219"/>
            <a:ext cx="1995656" cy="13321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Afbeelding 11" descr="Afbeelding met binnen, gebouw, vloer, tafel&#10;&#10;Automatisch gegenereerde beschrijving">
            <a:extLst>
              <a:ext uri="{FF2B5EF4-FFF2-40B4-BE49-F238E27FC236}">
                <a16:creationId xmlns:a16="http://schemas.microsoft.com/office/drawing/2014/main" id="{EBE85136-7406-A174-51FC-178196224B0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972" y="4325457"/>
            <a:ext cx="2099164" cy="1344802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7" name="Rechte verbindingslijn met pijl 13">
            <a:extLst>
              <a:ext uri="{FF2B5EF4-FFF2-40B4-BE49-F238E27FC236}">
                <a16:creationId xmlns:a16="http://schemas.microsoft.com/office/drawing/2014/main" id="{95396A4F-E7E1-94C8-C06F-38B1C18A894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142094" y="1711184"/>
            <a:ext cx="1764195" cy="359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28">
            <a:extLst>
              <a:ext uri="{FF2B5EF4-FFF2-40B4-BE49-F238E27FC236}">
                <a16:creationId xmlns:a16="http://schemas.microsoft.com/office/drawing/2014/main" id="{1478140A-BB7F-DD75-89EC-958C75CA9115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906289" y="1711184"/>
            <a:ext cx="1692188" cy="359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81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>
                <a:highlight>
                  <a:srgbClr val="FFFF00"/>
                </a:highlight>
              </a:rPr>
              <a:t>Kalender</a:t>
            </a:r>
            <a:r>
              <a:rPr lang="fr-BE" dirty="0">
                <a:highlight>
                  <a:srgbClr val="FFFF00"/>
                </a:highlight>
              </a:rPr>
              <a:t>/Calendrier </a:t>
            </a:r>
            <a:r>
              <a:rPr lang="fr-BE" dirty="0" err="1">
                <a:highlight>
                  <a:srgbClr val="FFFF00"/>
                </a:highlight>
              </a:rPr>
              <a:t>Niv</a:t>
            </a:r>
            <a:r>
              <a:rPr lang="fr-BE" dirty="0">
                <a:highlight>
                  <a:srgbClr val="FFFF00"/>
                </a:highlight>
              </a:rPr>
              <a:t> C (BT1)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64" y="100403"/>
            <a:ext cx="801261" cy="1353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EA5278-1488-AFA3-AEC1-96D16CC5B514}"/>
              </a:ext>
            </a:extLst>
          </p:cNvPr>
          <p:cNvSpPr txBox="1"/>
          <p:nvPr/>
        </p:nvSpPr>
        <p:spPr>
          <a:xfrm>
            <a:off x="364067" y="4800594"/>
            <a:ext cx="3437159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BE" b="1" u="sng" dirty="0" err="1"/>
              <a:t>School</a:t>
            </a:r>
            <a:r>
              <a:rPr lang="fr-BE" b="1" u="sng" dirty="0"/>
              <a:t> </a:t>
            </a:r>
            <a:r>
              <a:rPr lang="fr-BE" b="1" u="sng" dirty="0" err="1"/>
              <a:t>holidays</a:t>
            </a:r>
            <a:endParaRPr lang="fr-BE" b="1" u="sng" dirty="0"/>
          </a:p>
          <a:p>
            <a:r>
              <a:rPr lang="fr-BE" dirty="0"/>
              <a:t>All saints : 27/10/25 =&gt; 31/10/25</a:t>
            </a:r>
          </a:p>
          <a:p>
            <a:r>
              <a:rPr lang="fr-BE" dirty="0"/>
              <a:t>Christmas : 22/12/25 =&gt; 02/01/26</a:t>
            </a:r>
          </a:p>
          <a:p>
            <a:r>
              <a:rPr lang="fr-BE" dirty="0"/>
              <a:t>Carnival : 16/02/26 =&gt; 20/02/26</a:t>
            </a:r>
          </a:p>
          <a:p>
            <a:r>
              <a:rPr lang="fr-BE" dirty="0" err="1"/>
              <a:t>Easter</a:t>
            </a:r>
            <a:r>
              <a:rPr lang="fr-BE" dirty="0"/>
              <a:t> NL : 06/04/26 =&gt; 10/04/26</a:t>
            </a:r>
          </a:p>
          <a:p>
            <a:r>
              <a:rPr lang="fr-BE" dirty="0" err="1"/>
              <a:t>Easter</a:t>
            </a:r>
            <a:r>
              <a:rPr lang="fr-BE" dirty="0"/>
              <a:t> FR : 27/04/26 =&gt; 01/05/26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965E4-30FD-536E-4E46-F3D32790A4B9}"/>
              </a:ext>
            </a:extLst>
          </p:cNvPr>
          <p:cNvSpPr txBox="1"/>
          <p:nvPr/>
        </p:nvSpPr>
        <p:spPr>
          <a:xfrm>
            <a:off x="4766733" y="4800594"/>
            <a:ext cx="2861681" cy="14773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fr-BE" b="1" u="sng" dirty="0" err="1"/>
              <a:t>Military</a:t>
            </a:r>
            <a:r>
              <a:rPr lang="fr-BE" b="1" u="sng" dirty="0"/>
              <a:t> formation</a:t>
            </a:r>
          </a:p>
          <a:p>
            <a:r>
              <a:rPr lang="fr-BE" dirty="0"/>
              <a:t>ALL : 18/08/25 =&gt; 29/08/25</a:t>
            </a:r>
          </a:p>
          <a:p>
            <a:r>
              <a:rPr lang="fr-BE" dirty="0"/>
              <a:t>NL : 13/04/26 =&gt; 17/04/26</a:t>
            </a:r>
          </a:p>
          <a:p>
            <a:r>
              <a:rPr lang="fr-BE" dirty="0"/>
              <a:t>FR : 04/05/26 =&gt; 08/05/26</a:t>
            </a:r>
          </a:p>
          <a:p>
            <a:r>
              <a:rPr lang="fr-BE" dirty="0"/>
              <a:t>ALL : 29/06/26 =&gt; 24/07/26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B5064-50A2-C34E-4D4D-E25EB6DD7396}"/>
              </a:ext>
            </a:extLst>
          </p:cNvPr>
          <p:cNvSpPr txBox="1"/>
          <p:nvPr/>
        </p:nvSpPr>
        <p:spPr>
          <a:xfrm>
            <a:off x="8161464" y="5077593"/>
            <a:ext cx="379172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184652"/>
                </a:solidFill>
              </a:rPr>
              <a:t>Parade Erkenning Promotie /</a:t>
            </a:r>
          </a:p>
          <a:p>
            <a:pPr algn="ctr"/>
            <a:r>
              <a:rPr lang="nl-BE" dirty="0" err="1">
                <a:solidFill>
                  <a:srgbClr val="184652"/>
                </a:solidFill>
              </a:rPr>
              <a:t>Reconnaissance</a:t>
            </a:r>
            <a:r>
              <a:rPr lang="nl-BE" dirty="0">
                <a:solidFill>
                  <a:srgbClr val="184652"/>
                </a:solidFill>
              </a:rPr>
              <a:t> de la promotion : </a:t>
            </a:r>
          </a:p>
          <a:p>
            <a:pPr algn="ctr"/>
            <a:r>
              <a:rPr lang="nl-BE" dirty="0">
                <a:solidFill>
                  <a:srgbClr val="184652"/>
                </a:solidFill>
              </a:rPr>
              <a:t>06 Nov 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CB6BF-B4FA-58BA-9F1E-24B616337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34" y="1539775"/>
            <a:ext cx="11954532" cy="31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845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elgian Defence">
      <a:dk1>
        <a:srgbClr val="184652"/>
      </a:dk1>
      <a:lt1>
        <a:srgbClr val="FFFFFF"/>
      </a:lt1>
      <a:dk2>
        <a:srgbClr val="184652"/>
      </a:dk2>
      <a:lt2>
        <a:srgbClr val="F5F1E7"/>
      </a:lt2>
      <a:accent1>
        <a:srgbClr val="008991"/>
      </a:accent1>
      <a:accent2>
        <a:srgbClr val="E2EDF0"/>
      </a:accent2>
      <a:accent3>
        <a:srgbClr val="343531"/>
      </a:accent3>
      <a:accent4>
        <a:srgbClr val="6DA3C7"/>
      </a:accent4>
      <a:accent5>
        <a:srgbClr val="5E8541"/>
      </a:accent5>
      <a:accent6>
        <a:srgbClr val="4862A5"/>
      </a:accent6>
      <a:hlink>
        <a:srgbClr val="3B9EBA"/>
      </a:hlink>
      <a:folHlink>
        <a:srgbClr val="521C21"/>
      </a:folHlink>
    </a:clrScheme>
    <a:fontScheme name="Palanquin">
      <a:majorFont>
        <a:latin typeface="Palanquin Bold"/>
        <a:ea typeface=""/>
        <a:cs typeface=""/>
      </a:majorFont>
      <a:minorFont>
        <a:latin typeface="Palanquin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64C079A-ABBC-4A11-A430-DE1D177D1884" xsi:nil="true"/>
    <lang xmlns="6aaf9d74-94c3-42e3-8811-9db25e5c3289">NF</lang>
    <Category xmlns="c64c079a-abbc-4a11-a430-de1d177d1884">Powerpoint</Category>
    <Sub_x002d_Category xmlns="c64c079a-abbc-4a11-a430-de1d177d1884">Defence</Sub_x002d_Category>
    <wic_System_Copyright xmlns="http://schemas.microsoft.com/sharepoint/v3/fields" xsi:nil="true"/>
    <Layout_x0020_Files xmlns="c64c079a-abbc-4a11-a430-de1d177d1884">false</Layout_x0020_Fil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B6DE016680F674DBC9DAEE4783B6637" ma:contentTypeVersion="3" ma:contentTypeDescription="Upload an image." ma:contentTypeScope="" ma:versionID="0161e275c92e5df4f53d46597c9c8080">
  <xsd:schema xmlns:xsd="http://www.w3.org/2001/XMLSchema" xmlns:xs="http://www.w3.org/2001/XMLSchema" xmlns:p="http://schemas.microsoft.com/office/2006/metadata/properties" xmlns:ns1="http://schemas.microsoft.com/sharepoint/v3" xmlns:ns2="C64C079A-ABBC-4A11-A430-DE1D177D1884" xmlns:ns3="6aaf9d74-94c3-42e3-8811-9db25e5c3289" xmlns:ns4="http://schemas.microsoft.com/sharepoint/v3/fields" xmlns:ns5="c64c079a-abbc-4a11-a430-de1d177d1884" targetNamespace="http://schemas.microsoft.com/office/2006/metadata/properties" ma:root="true" ma:fieldsID="58ce0466a3f6a43d641e35b8c9f7f0a1" ns1:_="" ns2:_="" ns3:_="" ns4:_="" ns5:_="">
    <xsd:import namespace="http://schemas.microsoft.com/sharepoint/v3"/>
    <xsd:import namespace="C64C079A-ABBC-4A11-A430-DE1D177D1884"/>
    <xsd:import namespace="6aaf9d74-94c3-42e3-8811-9db25e5c3289"/>
    <xsd:import namespace="http://schemas.microsoft.com/sharepoint/v3/fields"/>
    <xsd:import namespace="c64c079a-abbc-4a11-a430-de1d177d1884"/>
    <xsd:element name="properties">
      <xsd:complexType>
        <xsd:sequence>
          <xsd:element name="documentManagement">
            <xsd:complexType>
              <xsd:all>
                <xsd:element ref="ns3:lang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  <xsd:element ref="ns5:Category" minOccurs="0"/>
                <xsd:element ref="ns5:Sub_x002d_Category" minOccurs="0"/>
                <xsd:element ref="ns5:Layout_x0020_Fil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9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0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1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2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C079A-ABBC-4A11-A430-DE1D177D1884" elementFormDefault="qualified">
    <xsd:import namespace="http://schemas.microsoft.com/office/2006/documentManagement/types"/>
    <xsd:import namespace="http://schemas.microsoft.com/office/infopath/2007/PartnerControls"/>
    <xsd:element name="ThumbnailExists" ma:index="19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0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1" nillable="true" ma:displayName="Width" ma:internalName="ImageWidth" ma:readOnly="true">
      <xsd:simpleType>
        <xsd:restriction base="dms:Unknown"/>
      </xsd:simpleType>
    </xsd:element>
    <xsd:element name="ImageHeight" ma:index="23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f9d74-94c3-42e3-8811-9db25e5c3289" elementFormDefault="qualified">
    <xsd:import namespace="http://schemas.microsoft.com/office/2006/documentManagement/types"/>
    <xsd:import namespace="http://schemas.microsoft.com/office/infopath/2007/PartnerControls"/>
    <xsd:element name="lang" ma:index="8" ma:displayName="Lang" ma:default="-" ma:format="RadioButtons" ma:internalName="lang">
      <xsd:simpleType>
        <xsd:restriction base="dms:Choice">
          <xsd:enumeration value="N"/>
          <xsd:enumeration value="F"/>
          <xsd:enumeration value="NF"/>
          <xsd:enumeration value="D"/>
          <xsd:enumeration value="E"/>
          <xsd:enumeration value="-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5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c079a-abbc-4a11-a430-de1d177d1884" elementFormDefault="qualified">
    <xsd:import namespace="http://schemas.microsoft.com/office/2006/documentManagement/types"/>
    <xsd:import namespace="http://schemas.microsoft.com/office/infopath/2007/PartnerControls"/>
    <xsd:element name="Category" ma:index="26" nillable="true" ma:displayName="Category" ma:format="RadioButtons" ma:internalName="Category">
      <xsd:simpleType>
        <xsd:restriction base="dms:Choice">
          <xsd:enumeration value="Logo"/>
          <xsd:enumeration value="Asset"/>
          <xsd:enumeration value="Powerpoint"/>
        </xsd:restriction>
      </xsd:simpleType>
    </xsd:element>
    <xsd:element name="Sub_x002d_Category" ma:index="27" nillable="true" ma:displayName="Sub-Category" ma:format="RadioButtons" ma:internalName="Sub_x002d_Category">
      <xsd:simpleType>
        <xsd:restriction base="dms:Choice">
          <xsd:enumeration value="Components"/>
          <xsd:enumeration value="Defence"/>
          <xsd:enumeration value="Employer Branding"/>
          <xsd:enumeration value="Other Government assets"/>
          <xsd:enumeration value="------------------------------"/>
          <xsd:enumeration value="Defence 0800 Number"/>
          <xsd:enumeration value="Icons"/>
          <xsd:enumeration value="Patterns"/>
          <xsd:enumeration value="QR-Code"/>
          <xsd:enumeration value="Signature banner"/>
        </xsd:restriction>
      </xsd:simpleType>
    </xsd:element>
    <xsd:element name="Layout_x0020_Files" ma:index="28" nillable="true" ma:displayName="Layout Files" ma:default="0" ma:internalName="Layout_x0020_File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F3C0E8-E326-430D-8731-B44C323F7E76}">
  <ds:schemaRefs>
    <ds:schemaRef ds:uri="c64c079a-abbc-4a11-a430-de1d177d1884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office/2006/metadata/properties"/>
    <ds:schemaRef ds:uri="6aaf9d74-94c3-42e3-8811-9db25e5c3289"/>
    <ds:schemaRef ds:uri="C64C079A-ABBC-4A11-A430-DE1D177D18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E590EE-E408-4190-AD81-B4294F819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64C079A-ABBC-4A11-A430-DE1D177D1884"/>
    <ds:schemaRef ds:uri="6aaf9d74-94c3-42e3-8811-9db25e5c3289"/>
    <ds:schemaRef ds:uri="http://schemas.microsoft.com/sharepoint/v3/fields"/>
    <ds:schemaRef ds:uri="c64c079a-abbc-4a11-a430-de1d177d1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878537-B9A3-4EF0-AAB4-30C4ECFD62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985</Words>
  <Application>Microsoft Office PowerPoint</Application>
  <PresentationFormat>Widescreen</PresentationFormat>
  <Paragraphs>216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Palanquin</vt:lpstr>
      <vt:lpstr>Palanquin Bold</vt:lpstr>
      <vt:lpstr>Palanquin Regular</vt:lpstr>
      <vt:lpstr>Symbol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Belgian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Delbouille Julie</dc:creator>
  <cp:keywords/>
  <cp:lastModifiedBy>De Deckere Chris</cp:lastModifiedBy>
  <cp:revision>114</cp:revision>
  <dcterms:created xsi:type="dcterms:W3CDTF">2021-07-19T11:03:08Z</dcterms:created>
  <dcterms:modified xsi:type="dcterms:W3CDTF">2025-07-25T09:26:40Z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0x0101009148F5A04DDD49CBA7127AADA5FB792B00AADE34325A8B49CDA8BB4DB53328F214000B6DE016680F674DBC9DAEE4783B6637</vt:lpwstr>
  </property>
  <property fmtid="{D5CDD505-2E9C-101B-9397-08002B2CF9AE}" pid="3" name="Order">
    <vt:r8>13100</vt:r8>
  </property>
</Properties>
</file>